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 b="def" i="def"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1270000" y="50419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/>
          <p:nvPr>
            <p:ph type="body" sz="quarter" idx="13"/>
          </p:nvPr>
        </p:nvSpPr>
        <p:spPr>
          <a:xfrm>
            <a:off x="1270000" y="6362700"/>
            <a:ext cx="10464800" cy="461366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i="1" sz="2400"/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“Type a quote here.”"/>
          <p:cNvSpPr txBox="1"/>
          <p:nvPr>
            <p:ph type="body" sz="quarter" idx="14"/>
          </p:nvPr>
        </p:nvSpPr>
        <p:spPr>
          <a:xfrm>
            <a:off x="1270000" y="4267112"/>
            <a:ext cx="10464800" cy="609776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4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“Type a quote here.” </a:t>
            </a:r>
          </a:p>
        </p:txBody>
      </p:sp>
      <p:sp>
        <p:nvSpPr>
          <p:cNvPr id="9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/>
          <p:nvPr>
            <p:ph type="pic" idx="13"/>
          </p:nvPr>
        </p:nvSpPr>
        <p:spPr>
          <a:xfrm>
            <a:off x="-949853" y="0"/>
            <a:ext cx="14904506" cy="9944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/>
          <p:nvPr>
            <p:ph type="pic" idx="13"/>
          </p:nvPr>
        </p:nvSpPr>
        <p:spPr>
          <a:xfrm>
            <a:off x="1622088" y="289099"/>
            <a:ext cx="9753603" cy="650578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itle Text"/>
          <p:cNvSpPr txBox="1"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sz="quarter" idx="1"/>
          </p:nvPr>
        </p:nvSpPr>
        <p:spPr>
          <a:xfrm>
            <a:off x="1270000" y="81534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/>
          <p:nvPr>
            <p:ph type="pic" idx="13"/>
          </p:nvPr>
        </p:nvSpPr>
        <p:spPr>
          <a:xfrm>
            <a:off x="2263775" y="613833"/>
            <a:ext cx="12401550" cy="82677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Title Text"/>
          <p:cNvSpPr txBox="1"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40" name="Body Level One…"/>
          <p:cNvSpPr txBox="1"/>
          <p:nvPr>
            <p:ph type="body" sz="quarter" idx="1"/>
          </p:nvPr>
        </p:nvSpPr>
        <p:spPr>
          <a:xfrm>
            <a:off x="952500" y="4724400"/>
            <a:ext cx="5334000" cy="4114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/>
          <p:nvPr>
            <p:ph type="pic" idx="13"/>
          </p:nvPr>
        </p:nvSpPr>
        <p:spPr>
          <a:xfrm>
            <a:off x="4086225" y="2586566"/>
            <a:ext cx="9429750" cy="62865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Body Level One…"/>
          <p:cNvSpPr txBox="1"/>
          <p:nvPr>
            <p:ph type="body" sz="half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/>
          <p:nvPr>
            <p:ph type="sldNum" sz="quarter" idx="2"/>
          </p:nvPr>
        </p:nvSpPr>
        <p:spPr>
          <a:xfrm>
            <a:off x="6328884" y="9296400"/>
            <a:ext cx="340259" cy="342900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/>
          <p:nvPr>
            <p:ph type="pic" sz="quarter" idx="13"/>
          </p:nvPr>
        </p:nvSpPr>
        <p:spPr>
          <a:xfrm>
            <a:off x="6680200" y="5029200"/>
            <a:ext cx="6054748" cy="4038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Image"/>
          <p:cNvSpPr/>
          <p:nvPr>
            <p:ph type="pic" sz="quarter" idx="14"/>
          </p:nvPr>
        </p:nvSpPr>
        <p:spPr>
          <a:xfrm>
            <a:off x="6502400" y="889000"/>
            <a:ext cx="5867400" cy="39116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Image"/>
          <p:cNvSpPr/>
          <p:nvPr>
            <p:ph type="pic" idx="15"/>
          </p:nvPr>
        </p:nvSpPr>
        <p:spPr>
          <a:xfrm>
            <a:off x="-2374900" y="889000"/>
            <a:ext cx="11982450" cy="79883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b="0"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tif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tif"/><Relationship Id="rId3" Type="http://schemas.openxmlformats.org/officeDocument/2006/relationships/image" Target="../media/image8.tif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tif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tif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tif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tif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tif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tif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tif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tif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tif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tif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tif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tif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tif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tif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tif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.tif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tif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.tif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.tif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.tif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"/><Relationship Id="rId3" Type="http://schemas.openxmlformats.org/officeDocument/2006/relationships/image" Target="../media/image9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tif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tif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4.tif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tif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773767" y="-1"/>
            <a:ext cx="17339734" cy="9753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0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0" b="0"/>
          <a:stretch>
            <a:fillRect/>
          </a:stretch>
        </p:blipFill>
        <p:spPr>
          <a:xfrm>
            <a:off x="3200399" y="419099"/>
            <a:ext cx="7048170" cy="1859518"/>
          </a:xfrm>
          <a:prstGeom prst="rect">
            <a:avLst/>
          </a:prstGeom>
          <a:ln w="12700">
            <a:miter lim="400000"/>
          </a:ln>
        </p:spPr>
      </p:pic>
      <p:sp>
        <p:nvSpPr>
          <p:cNvPr id="121" name="www.techleadacademy.io…"/>
          <p:cNvSpPr txBox="1"/>
          <p:nvPr/>
        </p:nvSpPr>
        <p:spPr>
          <a:xfrm>
            <a:off x="5223433" y="9112249"/>
            <a:ext cx="2329334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40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defRPr>
            </a:pPr>
            <a:r>
              <a:t>www.techleadacademy.io</a:t>
            </a:r>
          </a:p>
          <a:p>
            <a:pPr defTabSz="457200">
              <a:lnSpc>
                <a:spcPts val="2800"/>
              </a:lnSpc>
              <a:defRPr b="0" sz="1000">
                <a:ln w="0" cap="flat">
                  <a:solidFill>
                    <a:srgbClr val="FFFFFF"/>
                  </a:solidFill>
                  <a:prstDash val="solid"/>
                  <a:miter lim="400000"/>
                </a:ln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©2019 by TechLead Academy</a:t>
            </a:r>
          </a:p>
        </p:txBody>
      </p:sp>
      <p:sp>
        <p:nvSpPr>
          <p:cNvPr id="122" name="Technical Skills"/>
          <p:cNvSpPr txBox="1"/>
          <p:nvPr/>
        </p:nvSpPr>
        <p:spPr>
          <a:xfrm>
            <a:off x="589787" y="7223178"/>
            <a:ext cx="4941825" cy="8952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200">
                <a:solidFill>
                  <a:srgbClr val="FFFFFF"/>
                </a:solidFill>
              </a:defRPr>
            </a:lvl1pPr>
          </a:lstStyle>
          <a:p>
            <a:pPr/>
            <a:r>
              <a:t>Technical Skills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What to do if you fall behind"/>
          <p:cNvSpPr txBox="1"/>
          <p:nvPr>
            <p:ph type="ctrTitle"/>
          </p:nvPr>
        </p:nvSpPr>
        <p:spPr>
          <a:xfrm>
            <a:off x="1270000" y="-901700"/>
            <a:ext cx="10464800" cy="3302000"/>
          </a:xfrm>
          <a:prstGeom prst="rect">
            <a:avLst/>
          </a:prstGeom>
        </p:spPr>
        <p:txBody>
          <a:bodyPr/>
          <a:lstStyle>
            <a:lvl1pPr>
              <a:defRPr sz="6900"/>
            </a:lvl1pPr>
          </a:lstStyle>
          <a:p>
            <a:pPr/>
            <a:r>
              <a:t>What to do if you fall behind</a:t>
            </a:r>
          </a:p>
        </p:txBody>
      </p:sp>
      <p:sp>
        <p:nvSpPr>
          <p:cNvPr id="177" name="Use @channel in slack #software-development-engineer-in-test"/>
          <p:cNvSpPr txBox="1"/>
          <p:nvPr>
            <p:ph type="subTitle" idx="1"/>
          </p:nvPr>
        </p:nvSpPr>
        <p:spPr>
          <a:xfrm>
            <a:off x="419100" y="2578100"/>
            <a:ext cx="12166601" cy="6480572"/>
          </a:xfrm>
          <a:prstGeom prst="rect">
            <a:avLst/>
          </a:prstGeom>
        </p:spPr>
        <p:txBody>
          <a:bodyPr/>
          <a:lstStyle/>
          <a:p>
            <a:pPr algn="l"/>
            <a:r>
              <a:t>Use @channel in slack #software-development-engineer-in-test</a:t>
            </a:r>
          </a:p>
          <a:p>
            <a:pPr algn="l"/>
          </a:p>
          <a:p>
            <a:pPr algn="l"/>
          </a:p>
        </p:txBody>
      </p:sp>
      <p:pic>
        <p:nvPicPr>
          <p:cNvPr id="17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179679" y="3800223"/>
            <a:ext cx="5086274" cy="5280277"/>
          </a:xfrm>
          <a:prstGeom prst="rect">
            <a:avLst/>
          </a:prstGeom>
          <a:ln w="12700">
            <a:miter lim="400000"/>
          </a:ln>
        </p:spPr>
      </p:pic>
      <p:sp>
        <p:nvSpPr>
          <p:cNvPr id="179" name="www.techleadacademy.io…"/>
          <p:cNvSpPr txBox="1"/>
          <p:nvPr/>
        </p:nvSpPr>
        <p:spPr>
          <a:xfrm>
            <a:off x="5223433" y="9112249"/>
            <a:ext cx="2329334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40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defRPr>
            </a:pPr>
            <a:r>
              <a:t>www.techleadacademy.io</a:t>
            </a:r>
          </a:p>
          <a:p>
            <a:pPr defTabSz="457200">
              <a:lnSpc>
                <a:spcPts val="2800"/>
              </a:lnSpc>
              <a:defRPr b="0" sz="1000">
                <a:ln w="0" cap="flat">
                  <a:solidFill>
                    <a:srgbClr val="FFFFFF"/>
                  </a:solidFill>
                  <a:prstDash val="solid"/>
                  <a:miter lim="400000"/>
                </a:ln>
                <a:latin typeface="Helvetica"/>
                <a:ea typeface="Helvetica"/>
                <a:cs typeface="Helvetica"/>
                <a:sym typeface="Helvetica"/>
              </a:defRPr>
            </a:pPr>
            <a:r>
              <a:t>©2019 by TechLead Academy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Online Presence"/>
          <p:cNvSpPr txBox="1"/>
          <p:nvPr/>
        </p:nvSpPr>
        <p:spPr>
          <a:xfrm>
            <a:off x="3738829" y="262841"/>
            <a:ext cx="4866742" cy="8205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/>
            </a:lvl1pPr>
          </a:lstStyle>
          <a:p>
            <a:pPr/>
            <a:r>
              <a:t>Online Presence</a:t>
            </a:r>
          </a:p>
        </p:txBody>
      </p:sp>
      <p:sp>
        <p:nvSpPr>
          <p:cNvPr id="182" name="Google your name"/>
          <p:cNvSpPr txBox="1"/>
          <p:nvPr/>
        </p:nvSpPr>
        <p:spPr>
          <a:xfrm>
            <a:off x="389026" y="2817470"/>
            <a:ext cx="2777948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Google your name</a:t>
            </a:r>
          </a:p>
        </p:txBody>
      </p:sp>
      <p:pic>
        <p:nvPicPr>
          <p:cNvPr id="18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50757" y="1442357"/>
            <a:ext cx="5750443" cy="3211286"/>
          </a:xfrm>
          <a:prstGeom prst="rect">
            <a:avLst/>
          </a:prstGeom>
          <a:ln w="12700">
            <a:miter lim="400000"/>
          </a:ln>
        </p:spPr>
      </p:pic>
      <p:sp>
        <p:nvSpPr>
          <p:cNvPr id="184" name="Clean up your Social Media…"/>
          <p:cNvSpPr txBox="1"/>
          <p:nvPr/>
        </p:nvSpPr>
        <p:spPr>
          <a:xfrm>
            <a:off x="6965835" y="6341720"/>
            <a:ext cx="6058130" cy="15659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Clean up your Social Media</a:t>
            </a:r>
          </a:p>
          <a:p>
            <a:pPr marL="333375" indent="-333375" algn="l">
              <a:buSzPct val="145000"/>
              <a:buChar char="-"/>
            </a:pPr>
            <a:r>
              <a:t>Any Record</a:t>
            </a:r>
          </a:p>
          <a:p>
            <a:pPr marL="333375" indent="-333375" algn="l">
              <a:buSzPct val="145000"/>
              <a:buChar char="-"/>
            </a:pPr>
            <a:r>
              <a:t>Having no online profile is better than </a:t>
            </a:r>
          </a:p>
          <a:p>
            <a:pPr algn="l"/>
            <a:r>
              <a:t>Having a bad profile</a:t>
            </a:r>
          </a:p>
        </p:txBody>
      </p:sp>
      <p:pic>
        <p:nvPicPr>
          <p:cNvPr id="185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50900" y="5793757"/>
            <a:ext cx="5939474" cy="3108943"/>
          </a:xfrm>
          <a:prstGeom prst="rect">
            <a:avLst/>
          </a:prstGeom>
          <a:ln w="12700">
            <a:miter lim="400000"/>
          </a:ln>
        </p:spPr>
      </p:pic>
      <p:sp>
        <p:nvSpPr>
          <p:cNvPr id="186" name="www.techleadacademy.io…"/>
          <p:cNvSpPr txBox="1"/>
          <p:nvPr/>
        </p:nvSpPr>
        <p:spPr>
          <a:xfrm>
            <a:off x="5223433" y="9112249"/>
            <a:ext cx="2329334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40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defRPr>
            </a:pPr>
            <a:r>
              <a:t>www.techleadacademy.io</a:t>
            </a:r>
          </a:p>
          <a:p>
            <a:pPr defTabSz="457200">
              <a:lnSpc>
                <a:spcPts val="2800"/>
              </a:lnSpc>
              <a:defRPr b="0" sz="1000">
                <a:ln w="0" cap="flat">
                  <a:solidFill>
                    <a:srgbClr val="FFFFFF"/>
                  </a:solidFill>
                  <a:prstDash val="solid"/>
                  <a:miter lim="400000"/>
                </a:ln>
                <a:latin typeface="Helvetica"/>
                <a:ea typeface="Helvetica"/>
                <a:cs typeface="Helvetica"/>
                <a:sym typeface="Helvetica"/>
              </a:defRPr>
            </a:pPr>
            <a:r>
              <a:t>©2019 by TechLead Academy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Monthly income $3000…"/>
          <p:cNvSpPr txBox="1"/>
          <p:nvPr>
            <p:ph type="subTitle" idx="1"/>
          </p:nvPr>
        </p:nvSpPr>
        <p:spPr>
          <a:xfrm>
            <a:off x="749548" y="419099"/>
            <a:ext cx="11936165" cy="7525446"/>
          </a:xfrm>
          <a:prstGeom prst="rect">
            <a:avLst/>
          </a:prstGeom>
        </p:spPr>
        <p:txBody>
          <a:bodyPr/>
          <a:lstStyle/>
          <a:p>
            <a:pPr/>
            <a:r>
              <a:t>Monthly income $3000</a:t>
            </a:r>
          </a:p>
          <a:p>
            <a:pPr/>
            <a:r>
              <a:t>If you dedicate 7 months of class</a:t>
            </a:r>
          </a:p>
          <a:p>
            <a:pPr/>
            <a:r>
              <a:t>7 X $3000 = (</a:t>
            </a:r>
            <a:r>
              <a:rPr>
                <a:solidFill>
                  <a:srgbClr val="FF2600"/>
                </a:solidFill>
              </a:rPr>
              <a:t>$21000</a:t>
            </a:r>
            <a:r>
              <a:t>)</a:t>
            </a:r>
          </a:p>
          <a:p>
            <a:pPr/>
          </a:p>
          <a:p>
            <a:pPr/>
            <a:r>
              <a:t>After finding a job</a:t>
            </a:r>
          </a:p>
          <a:p>
            <a:pPr/>
          </a:p>
          <a:p>
            <a:pPr/>
            <a:r>
              <a:t>Monthly Income $6000 </a:t>
            </a:r>
          </a:p>
          <a:p>
            <a:pPr/>
            <a:r>
              <a:t>If you commit yourself you would make up what you lost in 4 months</a:t>
            </a:r>
          </a:p>
          <a:p>
            <a:pPr/>
            <a:r>
              <a:t>$6000 X 4 = $24000</a:t>
            </a:r>
          </a:p>
        </p:txBody>
      </p:sp>
      <p:pic>
        <p:nvPicPr>
          <p:cNvPr id="18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971380" y="6508750"/>
            <a:ext cx="3492501" cy="2324100"/>
          </a:xfrm>
          <a:prstGeom prst="rect">
            <a:avLst/>
          </a:prstGeom>
          <a:ln w="12700">
            <a:miter lim="400000"/>
          </a:ln>
        </p:spPr>
      </p:pic>
      <p:sp>
        <p:nvSpPr>
          <p:cNvPr id="190" name="www.techleadacademy.io…"/>
          <p:cNvSpPr txBox="1"/>
          <p:nvPr/>
        </p:nvSpPr>
        <p:spPr>
          <a:xfrm>
            <a:off x="5223433" y="9112249"/>
            <a:ext cx="2329334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40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defRPr>
            </a:pPr>
            <a:r>
              <a:t>www.techleadacademy.io</a:t>
            </a:r>
          </a:p>
          <a:p>
            <a:pPr defTabSz="457200">
              <a:lnSpc>
                <a:spcPts val="2800"/>
              </a:lnSpc>
              <a:defRPr b="0" sz="1000">
                <a:ln w="0" cap="flat">
                  <a:solidFill>
                    <a:srgbClr val="FFFFFF"/>
                  </a:solidFill>
                  <a:prstDash val="solid"/>
                  <a:miter lim="400000"/>
                </a:ln>
                <a:latin typeface="Helvetica"/>
                <a:ea typeface="Helvetica"/>
                <a:cs typeface="Helvetica"/>
                <a:sym typeface="Helvetica"/>
              </a:defRPr>
            </a:pPr>
            <a:r>
              <a:t>©2019 by TechLead Academy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04900" y="1162050"/>
            <a:ext cx="10795000" cy="7429500"/>
          </a:xfrm>
          <a:prstGeom prst="rect">
            <a:avLst/>
          </a:prstGeom>
          <a:ln w="12700">
            <a:miter lim="400000"/>
          </a:ln>
        </p:spPr>
      </p:pic>
      <p:sp>
        <p:nvSpPr>
          <p:cNvPr id="193" name="www.techleadacademy.io…"/>
          <p:cNvSpPr txBox="1"/>
          <p:nvPr/>
        </p:nvSpPr>
        <p:spPr>
          <a:xfrm>
            <a:off x="5223433" y="9112249"/>
            <a:ext cx="2329334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40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defRPr>
            </a:pPr>
            <a:r>
              <a:t>www.techleadacademy.io</a:t>
            </a:r>
          </a:p>
          <a:p>
            <a:pPr defTabSz="457200">
              <a:lnSpc>
                <a:spcPts val="2800"/>
              </a:lnSpc>
              <a:defRPr b="0" sz="1000">
                <a:ln w="0" cap="flat">
                  <a:solidFill>
                    <a:srgbClr val="FFFFFF"/>
                  </a:solidFill>
                  <a:prstDash val="solid"/>
                  <a:miter lim="400000"/>
                </a:ln>
                <a:latin typeface="Helvetica"/>
                <a:ea typeface="Helvetica"/>
                <a:cs typeface="Helvetica"/>
                <a:sym typeface="Helvetica"/>
              </a:defRPr>
            </a:pPr>
            <a:r>
              <a:t>©2019 by TechLead Academy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Let me ask my friend Google"/>
          <p:cNvSpPr txBox="1"/>
          <p:nvPr>
            <p:ph type="ctrTitle"/>
          </p:nvPr>
        </p:nvSpPr>
        <p:spPr>
          <a:xfrm>
            <a:off x="1384300" y="-1651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Let me ask my friend Google </a:t>
            </a:r>
          </a:p>
        </p:txBody>
      </p:sp>
      <p:pic>
        <p:nvPicPr>
          <p:cNvPr id="19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94145" y="3111548"/>
            <a:ext cx="9416510" cy="4476702"/>
          </a:xfrm>
          <a:prstGeom prst="rect">
            <a:avLst/>
          </a:prstGeom>
          <a:ln w="12700">
            <a:miter lim="400000"/>
          </a:ln>
        </p:spPr>
      </p:pic>
      <p:sp>
        <p:nvSpPr>
          <p:cNvPr id="197" name="www.techleadacademy.io…"/>
          <p:cNvSpPr txBox="1"/>
          <p:nvPr/>
        </p:nvSpPr>
        <p:spPr>
          <a:xfrm>
            <a:off x="5223433" y="9112249"/>
            <a:ext cx="2329334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40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defRPr>
            </a:pPr>
            <a:r>
              <a:t>www.techleadacademy.io</a:t>
            </a:r>
          </a:p>
          <a:p>
            <a:pPr defTabSz="457200">
              <a:lnSpc>
                <a:spcPts val="2800"/>
              </a:lnSpc>
              <a:defRPr b="0" sz="1000">
                <a:ln w="0" cap="flat">
                  <a:solidFill>
                    <a:srgbClr val="FFFFFF"/>
                  </a:solidFill>
                  <a:prstDash val="solid"/>
                  <a:miter lim="400000"/>
                </a:ln>
                <a:latin typeface="Helvetica"/>
                <a:ea typeface="Helvetica"/>
                <a:cs typeface="Helvetica"/>
                <a:sym typeface="Helvetica"/>
              </a:defRPr>
            </a:pPr>
            <a:r>
              <a:t>©2019 by TechLead Academy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chemeClr val="accent4">
            <a:hueOff val="-1081314"/>
            <a:satOff val="4338"/>
            <a:lumOff val="-8931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Break"/>
          <p:cNvSpPr txBox="1"/>
          <p:nvPr>
            <p:ph type="subTitle" sz="half" idx="1"/>
          </p:nvPr>
        </p:nvSpPr>
        <p:spPr>
          <a:xfrm>
            <a:off x="1181100" y="2998489"/>
            <a:ext cx="10464800" cy="2957812"/>
          </a:xfrm>
          <a:prstGeom prst="rect">
            <a:avLst/>
          </a:prstGeom>
        </p:spPr>
        <p:txBody>
          <a:bodyPr/>
          <a:lstStyle>
            <a:lvl1pPr>
              <a:defRPr sz="11500">
                <a:solidFill>
                  <a:srgbClr val="FFFFFF"/>
                </a:solidFill>
              </a:defRPr>
            </a:lvl1pPr>
          </a:lstStyle>
          <a:p>
            <a:pPr/>
            <a:r>
              <a:t>Break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Introduction to Agile vs Waterfall"/>
          <p:cNvSpPr txBox="1"/>
          <p:nvPr>
            <p:ph type="ctrTitle"/>
          </p:nvPr>
        </p:nvSpPr>
        <p:spPr>
          <a:xfrm>
            <a:off x="1270000" y="-1079500"/>
            <a:ext cx="10464800" cy="3302000"/>
          </a:xfrm>
          <a:prstGeom prst="rect">
            <a:avLst/>
          </a:prstGeom>
        </p:spPr>
        <p:txBody>
          <a:bodyPr/>
          <a:lstStyle/>
          <a:p>
            <a:pPr lvl="1">
              <a:defRPr sz="5700"/>
            </a:pPr>
            <a:r>
              <a:t>Introduction to Agile vs Waterfall</a:t>
            </a:r>
          </a:p>
        </p:txBody>
      </p:sp>
      <p:pic>
        <p:nvPicPr>
          <p:cNvPr id="20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54216" y="2064053"/>
            <a:ext cx="11624685" cy="6689789"/>
          </a:xfrm>
          <a:prstGeom prst="rect">
            <a:avLst/>
          </a:prstGeom>
          <a:ln w="12700">
            <a:miter lim="400000"/>
          </a:ln>
        </p:spPr>
      </p:pic>
      <p:sp>
        <p:nvSpPr>
          <p:cNvPr id="203" name="www.techleadacademy.io…"/>
          <p:cNvSpPr txBox="1"/>
          <p:nvPr/>
        </p:nvSpPr>
        <p:spPr>
          <a:xfrm>
            <a:off x="5223433" y="9112249"/>
            <a:ext cx="2329334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40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defRPr>
            </a:pPr>
            <a:r>
              <a:t>www.techleadacademy.io</a:t>
            </a:r>
          </a:p>
          <a:p>
            <a:pPr defTabSz="457200">
              <a:lnSpc>
                <a:spcPts val="2800"/>
              </a:lnSpc>
              <a:defRPr b="0" sz="1000">
                <a:ln w="0" cap="flat">
                  <a:solidFill>
                    <a:srgbClr val="FFFFFF"/>
                  </a:solidFill>
                  <a:prstDash val="solid"/>
                  <a:miter lim="400000"/>
                </a:ln>
                <a:latin typeface="Helvetica"/>
                <a:ea typeface="Helvetica"/>
                <a:cs typeface="Helvetica"/>
                <a:sym typeface="Helvetica"/>
              </a:defRPr>
            </a:pPr>
            <a:r>
              <a:t>©2019 by TechLead Academy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Agile vs Waterfall"/>
          <p:cNvSpPr txBox="1"/>
          <p:nvPr>
            <p:ph type="ctrTitle"/>
          </p:nvPr>
        </p:nvSpPr>
        <p:spPr>
          <a:xfrm>
            <a:off x="1536700" y="-14351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Agile vs Waterfall</a:t>
            </a:r>
          </a:p>
        </p:txBody>
      </p:sp>
      <p:pic>
        <p:nvPicPr>
          <p:cNvPr id="20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56371" y="1925362"/>
            <a:ext cx="10225458" cy="6464544"/>
          </a:xfrm>
          <a:prstGeom prst="rect">
            <a:avLst/>
          </a:prstGeom>
          <a:ln w="12700">
            <a:miter lim="400000"/>
          </a:ln>
        </p:spPr>
      </p:pic>
      <p:sp>
        <p:nvSpPr>
          <p:cNvPr id="207" name="www.techleadacademy.io…"/>
          <p:cNvSpPr txBox="1"/>
          <p:nvPr/>
        </p:nvSpPr>
        <p:spPr>
          <a:xfrm>
            <a:off x="5223433" y="9112249"/>
            <a:ext cx="2329334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40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defRPr>
            </a:pPr>
            <a:r>
              <a:t>www.techleadacademy.io</a:t>
            </a:r>
          </a:p>
          <a:p>
            <a:pPr defTabSz="457200">
              <a:lnSpc>
                <a:spcPts val="2800"/>
              </a:lnSpc>
              <a:defRPr b="0" sz="1000">
                <a:ln w="0" cap="flat">
                  <a:solidFill>
                    <a:srgbClr val="FFFFFF"/>
                  </a:solidFill>
                  <a:prstDash val="solid"/>
                  <a:miter lim="400000"/>
                </a:ln>
                <a:latin typeface="Helvetica"/>
                <a:ea typeface="Helvetica"/>
                <a:cs typeface="Helvetica"/>
                <a:sym typeface="Helvetica"/>
              </a:defRPr>
            </a:pPr>
            <a:r>
              <a:t>©2019 by TechLead Academy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Agile vs Kanban"/>
          <p:cNvSpPr txBox="1"/>
          <p:nvPr>
            <p:ph type="ctrTitle"/>
          </p:nvPr>
        </p:nvSpPr>
        <p:spPr>
          <a:xfrm>
            <a:off x="1270000" y="-1701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Agile vs Kanban</a:t>
            </a:r>
          </a:p>
        </p:txBody>
      </p:sp>
      <p:pic>
        <p:nvPicPr>
          <p:cNvPr id="21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22400" y="1593850"/>
            <a:ext cx="10160000" cy="7480300"/>
          </a:xfrm>
          <a:prstGeom prst="rect">
            <a:avLst/>
          </a:prstGeom>
          <a:ln w="12700">
            <a:miter lim="400000"/>
          </a:ln>
        </p:spPr>
      </p:pic>
      <p:sp>
        <p:nvSpPr>
          <p:cNvPr id="211" name="www.techleadacademy.io…"/>
          <p:cNvSpPr txBox="1"/>
          <p:nvPr/>
        </p:nvSpPr>
        <p:spPr>
          <a:xfrm>
            <a:off x="5223433" y="9112249"/>
            <a:ext cx="2329334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40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defRPr>
            </a:pPr>
            <a:r>
              <a:t>www.techleadacademy.io</a:t>
            </a:r>
          </a:p>
          <a:p>
            <a:pPr defTabSz="457200">
              <a:lnSpc>
                <a:spcPts val="2800"/>
              </a:lnSpc>
              <a:defRPr b="0" sz="1000">
                <a:ln w="0" cap="flat">
                  <a:solidFill>
                    <a:srgbClr val="FFFFFF"/>
                  </a:solidFill>
                  <a:prstDash val="solid"/>
                  <a:miter lim="400000"/>
                </a:ln>
                <a:latin typeface="Helvetica"/>
                <a:ea typeface="Helvetica"/>
                <a:cs typeface="Helvetica"/>
                <a:sym typeface="Helvetica"/>
              </a:defRPr>
            </a:pPr>
            <a:r>
              <a:t>©2019 by TechLead Academy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Agile Rules"/>
          <p:cNvSpPr txBox="1"/>
          <p:nvPr>
            <p:ph type="ctrTitle"/>
          </p:nvPr>
        </p:nvSpPr>
        <p:spPr>
          <a:xfrm>
            <a:off x="1028700" y="-1955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Agile Rules</a:t>
            </a:r>
          </a:p>
        </p:txBody>
      </p:sp>
      <p:sp>
        <p:nvSpPr>
          <p:cNvPr id="214" name="Every Sprint is four weeks or less in Duration…"/>
          <p:cNvSpPr txBox="1"/>
          <p:nvPr>
            <p:ph type="subTitle" idx="1"/>
          </p:nvPr>
        </p:nvSpPr>
        <p:spPr>
          <a:xfrm>
            <a:off x="604515" y="2336800"/>
            <a:ext cx="11973570" cy="7930357"/>
          </a:xfrm>
          <a:prstGeom prst="rect">
            <a:avLst/>
          </a:prstGeom>
        </p:spPr>
        <p:txBody>
          <a:bodyPr/>
          <a:lstStyle/>
          <a:p>
            <a:pPr marL="513953" indent="-513953" algn="l">
              <a:buSzPct val="145000"/>
              <a:buChar char="•"/>
            </a:pPr>
            <a:r>
              <a:t>Every Sprint is four weeks or less in Duration</a:t>
            </a:r>
          </a:p>
          <a:p>
            <a:pPr marL="513953" indent="-513953" algn="l">
              <a:buSzPct val="145000"/>
              <a:buChar char="•"/>
            </a:pPr>
            <a:r>
              <a:t>Every Sprint is the Same Length</a:t>
            </a:r>
          </a:p>
          <a:p>
            <a:pPr marL="513953" indent="-513953" algn="l">
              <a:buSzPct val="145000"/>
              <a:buChar char="•"/>
            </a:pPr>
            <a:r>
              <a:t>The intention of Every Sprint is Potentially Shippable software</a:t>
            </a:r>
          </a:p>
          <a:p>
            <a:pPr marL="513953" indent="-513953" algn="l">
              <a:buSzPct val="145000"/>
              <a:buChar char="•"/>
            </a:pPr>
            <a:r>
              <a:t>Every Sprint includes </a:t>
            </a:r>
            <a:r>
              <a:rPr b="1"/>
              <a:t>Sprint Planning</a:t>
            </a:r>
            <a:endParaRPr b="1"/>
          </a:p>
          <a:p>
            <a:pPr marL="513953" indent="-513953" algn="l">
              <a:buSzPct val="145000"/>
              <a:buChar char="•"/>
            </a:pPr>
            <a:r>
              <a:t>The </a:t>
            </a:r>
            <a:r>
              <a:rPr b="1"/>
              <a:t>Daily Scrum</a:t>
            </a:r>
            <a:r>
              <a:t> is time boxed to 15 minutes</a:t>
            </a:r>
          </a:p>
          <a:p>
            <a:pPr marL="513953" indent="-513953" algn="l">
              <a:buSzPct val="145000"/>
              <a:buChar char="•"/>
            </a:pPr>
            <a:r>
              <a:t>Every Sprint Includes Sprint Review for Stakeholder feedback on product</a:t>
            </a:r>
          </a:p>
          <a:p>
            <a:pPr marL="513953" indent="-513953" algn="l">
              <a:buSzPct val="145000"/>
              <a:buChar char="•"/>
            </a:pPr>
            <a:r>
              <a:t>Every Sprint includes </a:t>
            </a:r>
            <a:r>
              <a:rPr b="1"/>
              <a:t>Sprint Retrospective</a:t>
            </a:r>
          </a:p>
        </p:txBody>
      </p:sp>
      <p:sp>
        <p:nvSpPr>
          <p:cNvPr id="215" name="www.techleadacademy.io…"/>
          <p:cNvSpPr txBox="1"/>
          <p:nvPr/>
        </p:nvSpPr>
        <p:spPr>
          <a:xfrm>
            <a:off x="5223433" y="9112249"/>
            <a:ext cx="2329334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40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defRPr>
            </a:pPr>
            <a:r>
              <a:t>www.techleadacademy.io</a:t>
            </a:r>
          </a:p>
          <a:p>
            <a:pPr defTabSz="457200">
              <a:lnSpc>
                <a:spcPts val="2800"/>
              </a:lnSpc>
              <a:defRPr b="0" sz="1000">
                <a:ln w="0" cap="flat">
                  <a:solidFill>
                    <a:srgbClr val="FFFFFF"/>
                  </a:solidFill>
                  <a:prstDash val="solid"/>
                  <a:miter lim="400000"/>
                </a:ln>
                <a:latin typeface="Helvetica"/>
                <a:ea typeface="Helvetica"/>
                <a:cs typeface="Helvetica"/>
                <a:sym typeface="Helvetica"/>
              </a:defRPr>
            </a:pPr>
            <a:r>
              <a:t>©2019 by TechLead Academy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Welcome…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 lvl="1"/>
            <a:r>
              <a:t>Welcome </a:t>
            </a:r>
          </a:p>
          <a:p>
            <a:pPr lvl="1"/>
            <a:r>
              <a:t>Technical Skills </a:t>
            </a:r>
          </a:p>
        </p:txBody>
      </p:sp>
      <p:sp>
        <p:nvSpPr>
          <p:cNvPr id="125" name="By Alex Rodriguez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By Alex Rodriguez</a:t>
            </a:r>
          </a:p>
        </p:txBody>
      </p:sp>
      <p:sp>
        <p:nvSpPr>
          <p:cNvPr id="126" name="www.techleadacademy.io…"/>
          <p:cNvSpPr txBox="1"/>
          <p:nvPr/>
        </p:nvSpPr>
        <p:spPr>
          <a:xfrm>
            <a:off x="5223433" y="9112249"/>
            <a:ext cx="2329334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40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defRPr>
            </a:pPr>
            <a:r>
              <a:t>www.techleadacademy.io</a:t>
            </a:r>
          </a:p>
          <a:p>
            <a:pPr defTabSz="457200">
              <a:lnSpc>
                <a:spcPts val="2800"/>
              </a:lnSpc>
              <a:defRPr b="0" sz="1000">
                <a:ln w="0" cap="flat">
                  <a:solidFill>
                    <a:srgbClr val="FFFFFF"/>
                  </a:solidFill>
                  <a:prstDash val="solid"/>
                  <a:miter lim="400000"/>
                </a:ln>
                <a:latin typeface="Helvetica"/>
                <a:ea typeface="Helvetica"/>
                <a:cs typeface="Helvetica"/>
                <a:sym typeface="Helvetica"/>
              </a:defRPr>
            </a:pPr>
            <a:r>
              <a:t>©2019 by TechLead Academy</a:t>
            </a:r>
          </a:p>
        </p:txBody>
      </p:sp>
      <p:pic>
        <p:nvPicPr>
          <p:cNvPr id="127" name="unknown.jpg" descr="unknown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60700" y="7753349"/>
            <a:ext cx="1306811" cy="1306812"/>
          </a:xfrm>
          <a:prstGeom prst="rect">
            <a:avLst/>
          </a:prstGeom>
          <a:ln w="12700">
            <a:miter lim="400000"/>
          </a:ln>
        </p:spPr>
      </p:pic>
      <p:sp>
        <p:nvSpPr>
          <p:cNvPr id="128" name="Text"/>
          <p:cNvSpPr txBox="1"/>
          <p:nvPr/>
        </p:nvSpPr>
        <p:spPr>
          <a:xfrm>
            <a:off x="3060700" y="7613650"/>
            <a:ext cx="152400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2800"/>
              </a:lnSpc>
              <a:defRPr b="0" sz="1200">
                <a:latin typeface="Times"/>
                <a:ea typeface="Times"/>
                <a:cs typeface="Times"/>
                <a:sym typeface="Times"/>
              </a:defRPr>
            </a:lvl1pPr>
          </a:lstStyle>
          <a:p>
            <a:pPr>
              <a:defRPr sz="1466">
                <a:latin typeface="Calibri"/>
                <a:ea typeface="Calibri"/>
                <a:cs typeface="Calibri"/>
                <a:sym typeface="Calibri"/>
              </a:defRPr>
            </a:pPr>
            <a:r>
              <a:rPr sz="1200">
                <a:latin typeface="Times"/>
                <a:ea typeface="Times"/>
                <a:cs typeface="Times"/>
                <a:sym typeface="Times"/>
              </a:rPr>
              <a:t> </a:t>
            </a:r>
          </a:p>
        </p:txBody>
      </p:sp>
      <p:pic>
        <p:nvPicPr>
          <p:cNvPr id="129" name="unknown.png" descr="unknown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610100" y="7453197"/>
            <a:ext cx="1903943" cy="1907116"/>
          </a:xfrm>
          <a:prstGeom prst="rect">
            <a:avLst/>
          </a:prstGeom>
          <a:ln w="12700">
            <a:miter lim="400000"/>
          </a:ln>
        </p:spPr>
      </p:pic>
      <p:sp>
        <p:nvSpPr>
          <p:cNvPr id="130" name="Text"/>
          <p:cNvSpPr txBox="1"/>
          <p:nvPr/>
        </p:nvSpPr>
        <p:spPr>
          <a:xfrm>
            <a:off x="4610100" y="7313497"/>
            <a:ext cx="152400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2800"/>
              </a:lnSpc>
              <a:defRPr b="0" sz="1200">
                <a:latin typeface="Times"/>
                <a:ea typeface="Times"/>
                <a:cs typeface="Times"/>
                <a:sym typeface="Times"/>
              </a:defRPr>
            </a:lvl1pPr>
          </a:lstStyle>
          <a:p>
            <a:pPr>
              <a:defRPr sz="1466">
                <a:latin typeface="Calibri"/>
                <a:ea typeface="Calibri"/>
                <a:cs typeface="Calibri"/>
                <a:sym typeface="Calibri"/>
              </a:defRPr>
            </a:pPr>
            <a:r>
              <a:rPr sz="1200">
                <a:latin typeface="Times"/>
                <a:ea typeface="Times"/>
                <a:cs typeface="Times"/>
                <a:sym typeface="Times"/>
              </a:rPr>
              <a:t> </a:t>
            </a:r>
          </a:p>
        </p:txBody>
      </p:sp>
      <p:pic>
        <p:nvPicPr>
          <p:cNvPr id="131" name="unknown.png" descr="unknown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756632" y="7461249"/>
            <a:ext cx="1306811" cy="1610250"/>
          </a:xfrm>
          <a:prstGeom prst="rect">
            <a:avLst/>
          </a:prstGeom>
          <a:ln w="12700">
            <a:miter lim="400000"/>
          </a:ln>
        </p:spPr>
      </p:pic>
      <p:sp>
        <p:nvSpPr>
          <p:cNvPr id="132" name="Text"/>
          <p:cNvSpPr txBox="1"/>
          <p:nvPr/>
        </p:nvSpPr>
        <p:spPr>
          <a:xfrm>
            <a:off x="2400300" y="-247650"/>
            <a:ext cx="152400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2800"/>
              </a:lnSpc>
              <a:defRPr b="0" sz="1200">
                <a:latin typeface="Times"/>
                <a:ea typeface="Times"/>
                <a:cs typeface="Times"/>
                <a:sym typeface="Times"/>
              </a:defRPr>
            </a:lvl1pPr>
          </a:lstStyle>
          <a:p>
            <a:pPr>
              <a:defRPr sz="1466">
                <a:latin typeface="Calibri"/>
                <a:ea typeface="Calibri"/>
                <a:cs typeface="Calibri"/>
                <a:sym typeface="Calibri"/>
              </a:defRPr>
            </a:pPr>
            <a:r>
              <a:rPr sz="1200">
                <a:latin typeface="Times"/>
                <a:ea typeface="Times"/>
                <a:cs typeface="Times"/>
                <a:sym typeface="Times"/>
              </a:rPr>
              <a:t> </a:t>
            </a:r>
          </a:p>
        </p:txBody>
      </p:sp>
      <p:pic>
        <p:nvPicPr>
          <p:cNvPr id="133" name="unknown.png" descr="unknown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483600" y="7630504"/>
            <a:ext cx="1552501" cy="1552502"/>
          </a:xfrm>
          <a:prstGeom prst="rect">
            <a:avLst/>
          </a:prstGeom>
          <a:ln w="12700">
            <a:miter lim="400000"/>
          </a:ln>
        </p:spPr>
      </p:pic>
      <p:sp>
        <p:nvSpPr>
          <p:cNvPr id="134" name="Text"/>
          <p:cNvSpPr txBox="1"/>
          <p:nvPr/>
        </p:nvSpPr>
        <p:spPr>
          <a:xfrm>
            <a:off x="8483600" y="7630504"/>
            <a:ext cx="152400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2800"/>
              </a:lnSpc>
              <a:defRPr b="0" sz="1200">
                <a:latin typeface="Times"/>
                <a:ea typeface="Times"/>
                <a:cs typeface="Times"/>
                <a:sym typeface="Times"/>
              </a:defRPr>
            </a:lvl1pPr>
          </a:lstStyle>
          <a:p>
            <a:pPr>
              <a:defRPr sz="1466">
                <a:latin typeface="Calibri"/>
                <a:ea typeface="Calibri"/>
                <a:cs typeface="Calibri"/>
                <a:sym typeface="Calibri"/>
              </a:defRPr>
            </a:pPr>
            <a:r>
              <a:rPr sz="1200">
                <a:latin typeface="Times"/>
                <a:ea typeface="Times"/>
                <a:cs typeface="Times"/>
                <a:sym typeface="Times"/>
              </a:rPr>
              <a:t>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Every Sprint is four weeks or less in Duration"/>
          <p:cNvSpPr txBox="1"/>
          <p:nvPr>
            <p:ph type="ctrTitle"/>
          </p:nvPr>
        </p:nvSpPr>
        <p:spPr>
          <a:xfrm>
            <a:off x="1409700" y="-1714500"/>
            <a:ext cx="10464800" cy="3302000"/>
          </a:xfrm>
          <a:prstGeom prst="rect">
            <a:avLst/>
          </a:prstGeom>
        </p:spPr>
        <p:txBody>
          <a:bodyPr/>
          <a:lstStyle>
            <a:lvl1pPr algn="l">
              <a:defRPr sz="40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Every Sprint is four weeks or less in Duration</a:t>
            </a:r>
          </a:p>
        </p:txBody>
      </p:sp>
      <p:pic>
        <p:nvPicPr>
          <p:cNvPr id="21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05200" y="1917700"/>
            <a:ext cx="6553200" cy="4572000"/>
          </a:xfrm>
          <a:prstGeom prst="rect">
            <a:avLst/>
          </a:prstGeom>
          <a:ln w="12700">
            <a:miter lim="400000"/>
          </a:ln>
        </p:spPr>
      </p:pic>
      <p:sp>
        <p:nvSpPr>
          <p:cNvPr id="219" name="www.techleadacademy.io…"/>
          <p:cNvSpPr txBox="1"/>
          <p:nvPr/>
        </p:nvSpPr>
        <p:spPr>
          <a:xfrm>
            <a:off x="5223433" y="9112249"/>
            <a:ext cx="2329334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40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defRPr>
            </a:pPr>
            <a:r>
              <a:t>www.techleadacademy.io</a:t>
            </a:r>
          </a:p>
          <a:p>
            <a:pPr defTabSz="457200">
              <a:lnSpc>
                <a:spcPts val="2800"/>
              </a:lnSpc>
              <a:defRPr b="0" sz="1000">
                <a:ln w="0" cap="flat">
                  <a:solidFill>
                    <a:srgbClr val="FFFFFF"/>
                  </a:solidFill>
                  <a:prstDash val="solid"/>
                  <a:miter lim="400000"/>
                </a:ln>
                <a:latin typeface="Helvetica"/>
                <a:ea typeface="Helvetica"/>
                <a:cs typeface="Helvetica"/>
                <a:sym typeface="Helvetica"/>
              </a:defRPr>
            </a:pPr>
            <a:r>
              <a:t>©2019 by TechLead Academy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Potential deployment product"/>
          <p:cNvSpPr txBox="1"/>
          <p:nvPr>
            <p:ph type="ctrTitle"/>
          </p:nvPr>
        </p:nvSpPr>
        <p:spPr>
          <a:xfrm>
            <a:off x="1270000" y="-5334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Potential deployment product </a:t>
            </a:r>
          </a:p>
        </p:txBody>
      </p:sp>
      <p:pic>
        <p:nvPicPr>
          <p:cNvPr id="22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08100" y="3473450"/>
            <a:ext cx="10185400" cy="4787900"/>
          </a:xfrm>
          <a:prstGeom prst="rect">
            <a:avLst/>
          </a:prstGeom>
          <a:ln w="12700">
            <a:miter lim="400000"/>
          </a:ln>
        </p:spPr>
      </p:pic>
      <p:sp>
        <p:nvSpPr>
          <p:cNvPr id="223" name="www.techleadacademy.io…"/>
          <p:cNvSpPr txBox="1"/>
          <p:nvPr/>
        </p:nvSpPr>
        <p:spPr>
          <a:xfrm>
            <a:off x="5223433" y="9112249"/>
            <a:ext cx="2329334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40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defRPr>
            </a:pPr>
            <a:r>
              <a:t>www.techleadacademy.io</a:t>
            </a:r>
          </a:p>
          <a:p>
            <a:pPr defTabSz="457200">
              <a:lnSpc>
                <a:spcPts val="2800"/>
              </a:lnSpc>
              <a:defRPr b="0" sz="1000">
                <a:ln w="0" cap="flat">
                  <a:solidFill>
                    <a:srgbClr val="FFFFFF"/>
                  </a:solidFill>
                  <a:prstDash val="solid"/>
                  <a:miter lim="400000"/>
                </a:ln>
                <a:latin typeface="Helvetica"/>
                <a:ea typeface="Helvetica"/>
                <a:cs typeface="Helvetica"/>
                <a:sym typeface="Helvetica"/>
              </a:defRPr>
            </a:pPr>
            <a:r>
              <a:t>©2019 by TechLead Academy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Daily Stand Up"/>
          <p:cNvSpPr txBox="1"/>
          <p:nvPr>
            <p:ph type="ctrTitle"/>
          </p:nvPr>
        </p:nvSpPr>
        <p:spPr>
          <a:xfrm>
            <a:off x="1270000" y="-17145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Daily Stand Up</a:t>
            </a:r>
          </a:p>
        </p:txBody>
      </p:sp>
      <p:pic>
        <p:nvPicPr>
          <p:cNvPr id="22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87400" y="3606800"/>
            <a:ext cx="11430000" cy="5080000"/>
          </a:xfrm>
          <a:prstGeom prst="rect">
            <a:avLst/>
          </a:prstGeom>
          <a:ln w="12700">
            <a:miter lim="400000"/>
          </a:ln>
        </p:spPr>
      </p:pic>
      <p:sp>
        <p:nvSpPr>
          <p:cNvPr id="227" name="Meet in daily basis for 15 minutes"/>
          <p:cNvSpPr txBox="1"/>
          <p:nvPr/>
        </p:nvSpPr>
        <p:spPr>
          <a:xfrm>
            <a:off x="1777288" y="1953870"/>
            <a:ext cx="9588088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Meet in daily basis for 15 minutes</a:t>
            </a:r>
          </a:p>
        </p:txBody>
      </p:sp>
      <p:sp>
        <p:nvSpPr>
          <p:cNvPr id="228" name="www.techleadacademy.io…"/>
          <p:cNvSpPr txBox="1"/>
          <p:nvPr/>
        </p:nvSpPr>
        <p:spPr>
          <a:xfrm>
            <a:off x="5223433" y="9112249"/>
            <a:ext cx="2329334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40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defRPr>
            </a:pPr>
            <a:r>
              <a:t>www.techleadacademy.io</a:t>
            </a:r>
          </a:p>
          <a:p>
            <a:pPr defTabSz="457200">
              <a:lnSpc>
                <a:spcPts val="2800"/>
              </a:lnSpc>
              <a:defRPr b="0" sz="1000">
                <a:ln w="0" cap="flat">
                  <a:solidFill>
                    <a:srgbClr val="FFFFFF"/>
                  </a:solidFill>
                  <a:prstDash val="solid"/>
                  <a:miter lim="400000"/>
                </a:ln>
                <a:latin typeface="Helvetica"/>
                <a:ea typeface="Helvetica"/>
                <a:cs typeface="Helvetica"/>
                <a:sym typeface="Helvetica"/>
              </a:defRPr>
            </a:pPr>
            <a:r>
              <a:t>©2019 by TechLead Academy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print Planning"/>
          <p:cNvSpPr txBox="1"/>
          <p:nvPr>
            <p:ph type="ctrTitle"/>
          </p:nvPr>
        </p:nvSpPr>
        <p:spPr>
          <a:xfrm>
            <a:off x="965200" y="-17272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Sprint Planning</a:t>
            </a:r>
          </a:p>
        </p:txBody>
      </p:sp>
      <p:sp>
        <p:nvSpPr>
          <p:cNvPr id="231" name="Implementation of product backlog…"/>
          <p:cNvSpPr txBox="1"/>
          <p:nvPr/>
        </p:nvSpPr>
        <p:spPr>
          <a:xfrm>
            <a:off x="354432" y="2201520"/>
            <a:ext cx="11371862" cy="39789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333374" indent="-333374" algn="l">
              <a:buSzPct val="145000"/>
              <a:buChar char="•"/>
              <a:defRPr sz="2700"/>
            </a:pPr>
            <a:r>
              <a:t>Implementation of product backlog</a:t>
            </a:r>
          </a:p>
          <a:p>
            <a:pPr marL="333374" indent="-333374" algn="l">
              <a:buSzPct val="145000"/>
              <a:buChar char="•"/>
              <a:defRPr sz="2700"/>
            </a:pPr>
            <a:r>
              <a:t>Start of sprint planning meeting = scrum team will work/discuss the initial plan for completing the product backlog items </a:t>
            </a:r>
          </a:p>
          <a:p>
            <a:pPr lvl="1" marL="777875" indent="-333375" algn="l">
              <a:buSzPct val="145000"/>
              <a:buChar char="•"/>
              <a:defRPr sz="2700"/>
            </a:pPr>
            <a:r>
              <a:t>Establish goals for the sprint </a:t>
            </a:r>
          </a:p>
          <a:p>
            <a:pPr marL="333375" indent="-333375" algn="l">
              <a:buSzPct val="145000"/>
              <a:buChar char="•"/>
            </a:pPr>
          </a:p>
          <a:p>
            <a:pPr marL="333375" indent="-333375" algn="l">
              <a:buSzPct val="145000"/>
              <a:buChar char="•"/>
            </a:pPr>
          </a:p>
          <a:p>
            <a:pPr/>
          </a:p>
          <a:p>
            <a:pPr/>
          </a:p>
          <a:p>
            <a:pPr/>
          </a:p>
        </p:txBody>
      </p:sp>
      <p:pic>
        <p:nvPicPr>
          <p:cNvPr id="23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47749" y="4502149"/>
            <a:ext cx="10299701" cy="4584701"/>
          </a:xfrm>
          <a:prstGeom prst="rect">
            <a:avLst/>
          </a:prstGeom>
          <a:ln w="12700">
            <a:miter lim="400000"/>
          </a:ln>
        </p:spPr>
      </p:pic>
      <p:sp>
        <p:nvSpPr>
          <p:cNvPr id="233" name="www.techleadacademy.io…"/>
          <p:cNvSpPr txBox="1"/>
          <p:nvPr/>
        </p:nvSpPr>
        <p:spPr>
          <a:xfrm>
            <a:off x="5223433" y="9112249"/>
            <a:ext cx="2329334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40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defRPr>
            </a:pPr>
            <a:r>
              <a:t>www.techleadacademy.io</a:t>
            </a:r>
          </a:p>
          <a:p>
            <a:pPr defTabSz="457200">
              <a:lnSpc>
                <a:spcPts val="2800"/>
              </a:lnSpc>
              <a:defRPr b="0" sz="1000">
                <a:ln w="0" cap="flat">
                  <a:solidFill>
                    <a:srgbClr val="FFFFFF"/>
                  </a:solidFill>
                  <a:prstDash val="solid"/>
                  <a:miter lim="400000"/>
                </a:ln>
                <a:latin typeface="Helvetica"/>
                <a:ea typeface="Helvetica"/>
                <a:cs typeface="Helvetica"/>
                <a:sym typeface="Helvetica"/>
              </a:defRPr>
            </a:pPr>
            <a:r>
              <a:t>©2019 by TechLead Academy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rooming / sizing"/>
          <p:cNvSpPr txBox="1"/>
          <p:nvPr>
            <p:ph type="ctrTitle"/>
          </p:nvPr>
        </p:nvSpPr>
        <p:spPr>
          <a:xfrm>
            <a:off x="1358900" y="-17145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Grooming / sizing </a:t>
            </a:r>
          </a:p>
        </p:txBody>
      </p:sp>
      <p:sp>
        <p:nvSpPr>
          <p:cNvPr id="236" name="Grooming the backlog (User Stories)…"/>
          <p:cNvSpPr txBox="1"/>
          <p:nvPr>
            <p:ph type="subTitle" idx="1"/>
          </p:nvPr>
        </p:nvSpPr>
        <p:spPr>
          <a:xfrm>
            <a:off x="571500" y="1930400"/>
            <a:ext cx="11861801" cy="6989118"/>
          </a:xfrm>
          <a:prstGeom prst="rect">
            <a:avLst/>
          </a:prstGeom>
        </p:spPr>
        <p:txBody>
          <a:bodyPr/>
          <a:lstStyle/>
          <a:p>
            <a:pPr marL="228600" indent="-228600" algn="l">
              <a:buSzPct val="100000"/>
              <a:buChar char="•"/>
            </a:pPr>
            <a:r>
              <a:t> Grooming the backlog (User Stories)</a:t>
            </a:r>
          </a:p>
          <a:p>
            <a:pPr marL="228600" indent="-228600" algn="l">
              <a:buSzPct val="100000"/>
              <a:buChar char="•"/>
            </a:pPr>
            <a:r>
              <a:t> Prioritization</a:t>
            </a:r>
          </a:p>
          <a:p>
            <a:pPr marL="228600" indent="-228600" algn="l">
              <a:buSzPct val="100000"/>
              <a:buChar char="•"/>
            </a:pPr>
            <a:r>
              <a:t> Sizing (using Fibonacci point) </a:t>
            </a:r>
          </a:p>
          <a:p>
            <a:pPr marL="228600" indent="-228600" algn="l">
              <a:buSzPct val="100000"/>
              <a:buChar char="•"/>
            </a:pPr>
          </a:p>
          <a:p>
            <a:pPr marL="228600" indent="-228600" algn="l">
              <a:buSzPct val="100000"/>
              <a:buChar char="•"/>
            </a:pPr>
          </a:p>
          <a:p>
            <a:pPr marL="228600" indent="-228600" algn="l">
              <a:buSzPct val="100000"/>
              <a:buChar char="•"/>
            </a:pPr>
          </a:p>
        </p:txBody>
      </p:sp>
      <p:pic>
        <p:nvPicPr>
          <p:cNvPr id="23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43150" y="4076700"/>
            <a:ext cx="8064500" cy="452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38" name="www.techleadacademy.io…"/>
          <p:cNvSpPr txBox="1"/>
          <p:nvPr/>
        </p:nvSpPr>
        <p:spPr>
          <a:xfrm>
            <a:off x="5223433" y="9112249"/>
            <a:ext cx="2329334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40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defRPr>
            </a:pPr>
            <a:r>
              <a:t>www.techleadacademy.io</a:t>
            </a:r>
          </a:p>
          <a:p>
            <a:pPr defTabSz="457200">
              <a:lnSpc>
                <a:spcPts val="2800"/>
              </a:lnSpc>
              <a:defRPr b="0" sz="1000">
                <a:ln w="0" cap="flat">
                  <a:solidFill>
                    <a:srgbClr val="FFFFFF"/>
                  </a:solidFill>
                  <a:prstDash val="solid"/>
                  <a:miter lim="400000"/>
                </a:ln>
                <a:latin typeface="Helvetica"/>
                <a:ea typeface="Helvetica"/>
                <a:cs typeface="Helvetica"/>
                <a:sym typeface="Helvetica"/>
              </a:defRPr>
            </a:pPr>
            <a:r>
              <a:t>©2019 by TechLead Academy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print Review / Demo"/>
          <p:cNvSpPr txBox="1"/>
          <p:nvPr>
            <p:ph type="ctrTitle"/>
          </p:nvPr>
        </p:nvSpPr>
        <p:spPr>
          <a:xfrm>
            <a:off x="1168400" y="-17145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Sprint Review / Demo</a:t>
            </a:r>
          </a:p>
        </p:txBody>
      </p:sp>
      <p:sp>
        <p:nvSpPr>
          <p:cNvPr id="241" name="Sprint Goals…"/>
          <p:cNvSpPr txBox="1"/>
          <p:nvPr>
            <p:ph type="subTitle" idx="1"/>
          </p:nvPr>
        </p:nvSpPr>
        <p:spPr>
          <a:xfrm>
            <a:off x="478854" y="1785664"/>
            <a:ext cx="12224892" cy="6791872"/>
          </a:xfrm>
          <a:prstGeom prst="rect">
            <a:avLst/>
          </a:prstGeom>
        </p:spPr>
        <p:txBody>
          <a:bodyPr/>
          <a:lstStyle/>
          <a:p>
            <a:pPr marL="472836" indent="-472836" algn="l" defTabSz="537463">
              <a:buSzPct val="145000"/>
              <a:buChar char="•"/>
              <a:defRPr sz="3404"/>
            </a:pPr>
            <a:r>
              <a:t>Sprint Goals</a:t>
            </a:r>
          </a:p>
          <a:p>
            <a:pPr lvl="1" marL="881776" indent="-472836" algn="l" defTabSz="537463">
              <a:buSzPct val="145000"/>
              <a:buChar char="•"/>
              <a:defRPr sz="3404"/>
            </a:pPr>
            <a:r>
              <a:t>What was planned to achieve </a:t>
            </a:r>
          </a:p>
          <a:p>
            <a:pPr marL="472836" indent="-472836" algn="l" defTabSz="537463">
              <a:buSzPct val="145000"/>
              <a:buChar char="•"/>
              <a:defRPr sz="3404"/>
            </a:pPr>
            <a:r>
              <a:t>Status Overview</a:t>
            </a:r>
          </a:p>
          <a:p>
            <a:pPr lvl="1" marL="881776" indent="-472836" algn="l" defTabSz="537463">
              <a:buSzPct val="145000"/>
              <a:buChar char="•"/>
              <a:defRPr sz="3404"/>
            </a:pPr>
            <a:r>
              <a:t>Finished and unfinished </a:t>
            </a:r>
          </a:p>
          <a:p>
            <a:pPr lvl="1" marL="881776" indent="-472836" algn="l" defTabSz="537463">
              <a:buSzPct val="145000"/>
              <a:buChar char="•"/>
              <a:defRPr sz="3404"/>
            </a:pPr>
            <a:r>
              <a:t>Added and removed items</a:t>
            </a:r>
          </a:p>
          <a:p>
            <a:pPr lvl="1" marL="881776" indent="-472836" algn="l" defTabSz="537463">
              <a:buSzPct val="145000"/>
              <a:buChar char="•"/>
              <a:defRPr sz="3404"/>
            </a:pPr>
            <a:r>
              <a:t>Changed priorities</a:t>
            </a:r>
          </a:p>
          <a:p>
            <a:pPr marL="472836" indent="-472836" algn="l" defTabSz="537463">
              <a:buSzPct val="145000"/>
              <a:buChar char="•"/>
              <a:defRPr sz="3404"/>
            </a:pPr>
            <a:r>
              <a:t>Live Demo</a:t>
            </a:r>
          </a:p>
          <a:p>
            <a:pPr lvl="1" marL="881776" indent="-472836" algn="l" defTabSz="537463">
              <a:buSzPct val="145000"/>
              <a:buChar char="•"/>
              <a:defRPr sz="3404"/>
            </a:pPr>
            <a:r>
              <a:t>Demonstration of functionalities in the sprint</a:t>
            </a:r>
          </a:p>
          <a:p>
            <a:pPr marL="472836" indent="-472836" algn="l" defTabSz="537463">
              <a:buSzPct val="145000"/>
              <a:buChar char="•"/>
              <a:defRPr sz="3404"/>
            </a:pPr>
            <a:r>
              <a:t>Impediments</a:t>
            </a:r>
          </a:p>
          <a:p>
            <a:pPr lvl="1" marL="881776" indent="-472836" algn="l" defTabSz="537463">
              <a:buSzPct val="145000"/>
              <a:buChar char="•"/>
              <a:defRPr sz="3404"/>
            </a:pPr>
            <a:r>
              <a:t>Risks Identified in the sprint</a:t>
            </a:r>
          </a:p>
          <a:p>
            <a:pPr marL="472836" indent="-472836" algn="l" defTabSz="537463">
              <a:buSzPct val="145000"/>
              <a:buChar char="•"/>
              <a:defRPr sz="3404"/>
            </a:pPr>
            <a:r>
              <a:t>Feedback time</a:t>
            </a:r>
          </a:p>
          <a:p>
            <a:pPr lvl="1" marL="881776" indent="-472836" algn="l" defTabSz="537463">
              <a:buSzPct val="145000"/>
              <a:buChar char="•"/>
              <a:defRPr sz="3404"/>
            </a:pPr>
            <a:r>
              <a:t>Feedback from every stakeholder</a:t>
            </a:r>
          </a:p>
          <a:p>
            <a:pPr lvl="1" marL="881776" indent="-472836" algn="l" defTabSz="537463">
              <a:buSzPct val="145000"/>
              <a:buChar char="•"/>
              <a:defRPr sz="3404"/>
            </a:pPr>
            <a:r>
              <a:t>Done done !</a:t>
            </a:r>
          </a:p>
        </p:txBody>
      </p:sp>
      <p:sp>
        <p:nvSpPr>
          <p:cNvPr id="242" name="www.techleadacademy.io…"/>
          <p:cNvSpPr txBox="1"/>
          <p:nvPr/>
        </p:nvSpPr>
        <p:spPr>
          <a:xfrm>
            <a:off x="5223433" y="9112249"/>
            <a:ext cx="2329334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40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defRPr>
            </a:pPr>
            <a:r>
              <a:t>www.techleadacademy.io</a:t>
            </a:r>
          </a:p>
          <a:p>
            <a:pPr defTabSz="457200">
              <a:lnSpc>
                <a:spcPts val="2800"/>
              </a:lnSpc>
              <a:defRPr b="0" sz="1000">
                <a:ln w="0" cap="flat">
                  <a:solidFill>
                    <a:srgbClr val="FFFFFF"/>
                  </a:solidFill>
                  <a:prstDash val="solid"/>
                  <a:miter lim="400000"/>
                </a:ln>
                <a:latin typeface="Helvetica"/>
                <a:ea typeface="Helvetica"/>
                <a:cs typeface="Helvetica"/>
                <a:sym typeface="Helvetica"/>
              </a:defRPr>
            </a:pPr>
            <a:r>
              <a:t>©2019 by TechLead Academy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Retrospective"/>
          <p:cNvSpPr txBox="1"/>
          <p:nvPr>
            <p:ph type="ctrTitle"/>
          </p:nvPr>
        </p:nvSpPr>
        <p:spPr>
          <a:xfrm>
            <a:off x="1270000" y="-16256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Retrospective</a:t>
            </a:r>
          </a:p>
        </p:txBody>
      </p:sp>
      <p:sp>
        <p:nvSpPr>
          <p:cNvPr id="245" name="Team discuss and determine what can be changed to improve and be more productive in the next sprint"/>
          <p:cNvSpPr txBox="1"/>
          <p:nvPr>
            <p:ph type="subTitle" idx="1"/>
          </p:nvPr>
        </p:nvSpPr>
        <p:spPr>
          <a:xfrm>
            <a:off x="611038" y="2070099"/>
            <a:ext cx="11782724" cy="6842771"/>
          </a:xfrm>
          <a:prstGeom prst="rect">
            <a:avLst/>
          </a:prstGeom>
        </p:spPr>
        <p:txBody>
          <a:bodyPr/>
          <a:lstStyle>
            <a:lvl1pPr marL="228600" indent="-228600" algn="l">
              <a:buSzPct val="100000"/>
              <a:buChar char="•"/>
            </a:lvl1pPr>
          </a:lstStyle>
          <a:p>
            <a:pPr/>
            <a:r>
              <a:t>Team discuss and determine what can be changed to improve and be more productive in the next sprint</a:t>
            </a:r>
          </a:p>
        </p:txBody>
      </p:sp>
      <p:pic>
        <p:nvPicPr>
          <p:cNvPr id="24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838700" y="3941904"/>
            <a:ext cx="4257853" cy="4801740"/>
          </a:xfrm>
          <a:prstGeom prst="rect">
            <a:avLst/>
          </a:prstGeom>
          <a:ln w="12700">
            <a:miter lim="400000"/>
          </a:ln>
        </p:spPr>
      </p:pic>
      <p:sp>
        <p:nvSpPr>
          <p:cNvPr id="247" name="www.techleadacademy.io…"/>
          <p:cNvSpPr txBox="1"/>
          <p:nvPr/>
        </p:nvSpPr>
        <p:spPr>
          <a:xfrm>
            <a:off x="5223433" y="9112249"/>
            <a:ext cx="2329334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40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defRPr>
            </a:pPr>
            <a:r>
              <a:t>www.techleadacademy.io</a:t>
            </a:r>
          </a:p>
          <a:p>
            <a:pPr defTabSz="457200">
              <a:lnSpc>
                <a:spcPts val="2800"/>
              </a:lnSpc>
              <a:defRPr b="0" sz="1000">
                <a:ln w="0" cap="flat">
                  <a:solidFill>
                    <a:srgbClr val="FFFFFF"/>
                  </a:solidFill>
                  <a:prstDash val="solid"/>
                  <a:miter lim="400000"/>
                </a:ln>
                <a:latin typeface="Helvetica"/>
                <a:ea typeface="Helvetica"/>
                <a:cs typeface="Helvetica"/>
                <a:sym typeface="Helvetica"/>
              </a:defRPr>
            </a:pPr>
            <a:r>
              <a:t>©2019 by TechLead Academy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roup Activity"/>
          <p:cNvSpPr txBox="1"/>
          <p:nvPr>
            <p:ph type="ctrTitle"/>
          </p:nvPr>
        </p:nvSpPr>
        <p:spPr>
          <a:xfrm>
            <a:off x="1155700" y="-1701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Group Activity</a:t>
            </a:r>
          </a:p>
        </p:txBody>
      </p:sp>
      <p:sp>
        <p:nvSpPr>
          <p:cNvPr id="250" name="Making Peanut Butter and Jelly"/>
          <p:cNvSpPr txBox="1"/>
          <p:nvPr>
            <p:ph type="subTitle" sz="quarter" idx="1"/>
          </p:nvPr>
        </p:nvSpPr>
        <p:spPr>
          <a:xfrm>
            <a:off x="1270000" y="2368550"/>
            <a:ext cx="10464800" cy="1130300"/>
          </a:xfrm>
          <a:prstGeom prst="rect">
            <a:avLst/>
          </a:prstGeom>
        </p:spPr>
        <p:txBody>
          <a:bodyPr/>
          <a:lstStyle/>
          <a:p>
            <a:pPr/>
            <a:r>
              <a:t>Making Peanut Butter and Jelly</a:t>
            </a:r>
          </a:p>
        </p:txBody>
      </p:sp>
      <p:pic>
        <p:nvPicPr>
          <p:cNvPr id="25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17684" y="3289618"/>
            <a:ext cx="9540832" cy="5382620"/>
          </a:xfrm>
          <a:prstGeom prst="rect">
            <a:avLst/>
          </a:prstGeom>
          <a:ln w="12700">
            <a:miter lim="400000"/>
          </a:ln>
        </p:spPr>
      </p:pic>
      <p:sp>
        <p:nvSpPr>
          <p:cNvPr id="252" name="www.techleadacademy.io…"/>
          <p:cNvSpPr txBox="1"/>
          <p:nvPr/>
        </p:nvSpPr>
        <p:spPr>
          <a:xfrm>
            <a:off x="5223433" y="9112249"/>
            <a:ext cx="2329334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40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defRPr>
            </a:pPr>
            <a:r>
              <a:t>www.techleadacademy.io</a:t>
            </a:r>
          </a:p>
          <a:p>
            <a:pPr defTabSz="457200">
              <a:lnSpc>
                <a:spcPts val="2800"/>
              </a:lnSpc>
              <a:defRPr b="0" sz="1000">
                <a:ln w="0" cap="flat">
                  <a:solidFill>
                    <a:srgbClr val="FFFFFF"/>
                  </a:solidFill>
                  <a:prstDash val="solid"/>
                  <a:miter lim="400000"/>
                </a:ln>
                <a:latin typeface="Helvetica"/>
                <a:ea typeface="Helvetica"/>
                <a:cs typeface="Helvetica"/>
                <a:sym typeface="Helvetica"/>
              </a:defRPr>
            </a:pPr>
            <a:r>
              <a:t>©2019 by TechLead Academy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DLC…"/>
          <p:cNvSpPr txBox="1"/>
          <p:nvPr>
            <p:ph type="ctrTitle"/>
          </p:nvPr>
        </p:nvSpPr>
        <p:spPr>
          <a:xfrm>
            <a:off x="1079500" y="1473200"/>
            <a:ext cx="10464800" cy="3302000"/>
          </a:xfrm>
          <a:prstGeom prst="rect">
            <a:avLst/>
          </a:prstGeom>
        </p:spPr>
        <p:txBody>
          <a:bodyPr/>
          <a:lstStyle/>
          <a:p>
            <a:pPr algn="r" defTabSz="502412">
              <a:defRPr sz="6880"/>
            </a:pPr>
            <a:r>
              <a:t>SDLC</a:t>
            </a:r>
          </a:p>
          <a:p>
            <a:pPr algn="r" defTabSz="502412">
              <a:defRPr sz="6880"/>
            </a:pPr>
            <a:r>
              <a:t>Software Development Life Cycle</a:t>
            </a:r>
          </a:p>
        </p:txBody>
      </p:sp>
      <p:sp>
        <p:nvSpPr>
          <p:cNvPr id="255" name="www.techleadacademy.io…"/>
          <p:cNvSpPr txBox="1"/>
          <p:nvPr/>
        </p:nvSpPr>
        <p:spPr>
          <a:xfrm>
            <a:off x="5223433" y="9112249"/>
            <a:ext cx="2329334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40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defRPr>
            </a:pPr>
            <a:r>
              <a:t>www.techleadacademy.io</a:t>
            </a:r>
          </a:p>
          <a:p>
            <a:pPr defTabSz="457200">
              <a:lnSpc>
                <a:spcPts val="2800"/>
              </a:lnSpc>
              <a:defRPr b="0" sz="1000">
                <a:ln w="0" cap="flat">
                  <a:solidFill>
                    <a:srgbClr val="FFFFFF"/>
                  </a:solidFill>
                  <a:prstDash val="solid"/>
                  <a:miter lim="400000"/>
                </a:ln>
                <a:latin typeface="Helvetica"/>
                <a:ea typeface="Helvetica"/>
                <a:cs typeface="Helvetica"/>
                <a:sym typeface="Helvetica"/>
              </a:defRPr>
            </a:pPr>
            <a:r>
              <a:t>©2019 by TechLead Academy</a:t>
            </a:r>
          </a:p>
        </p:txBody>
      </p:sp>
      <p:pic>
        <p:nvPicPr>
          <p:cNvPr id="25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58192" y="4089400"/>
            <a:ext cx="4424985" cy="357956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Planning"/>
          <p:cNvSpPr txBox="1"/>
          <p:nvPr>
            <p:ph type="ctrTitle"/>
          </p:nvPr>
        </p:nvSpPr>
        <p:spPr>
          <a:xfrm>
            <a:off x="927100" y="-16383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Planning</a:t>
            </a:r>
          </a:p>
        </p:txBody>
      </p:sp>
      <p:sp>
        <p:nvSpPr>
          <p:cNvPr id="259" name="Conducted by manager &amp; senior leadership…"/>
          <p:cNvSpPr txBox="1"/>
          <p:nvPr>
            <p:ph type="subTitle" idx="1"/>
          </p:nvPr>
        </p:nvSpPr>
        <p:spPr>
          <a:xfrm>
            <a:off x="583083" y="1917699"/>
            <a:ext cx="12067234" cy="6940551"/>
          </a:xfrm>
          <a:prstGeom prst="rect">
            <a:avLst/>
          </a:prstGeom>
        </p:spPr>
        <p:txBody>
          <a:bodyPr/>
          <a:lstStyle/>
          <a:p>
            <a:pPr marL="228600" indent="-228600" algn="l">
              <a:buSzPct val="100000"/>
              <a:buChar char="•"/>
            </a:pPr>
            <a:r>
              <a:t>Conducted by manager &amp; senior leadership</a:t>
            </a:r>
          </a:p>
          <a:p>
            <a:pPr marL="228600" indent="-228600" algn="l">
              <a:buSzPct val="100000"/>
              <a:buChar char="•"/>
            </a:pPr>
            <a:r>
              <a:t>Finalize project schedule, cost analysis, time estimation.</a:t>
            </a:r>
          </a:p>
          <a:p>
            <a:pPr marL="228600" indent="-228600" algn="l">
              <a:buSzPct val="100000"/>
              <a:buChar char="•"/>
            </a:pPr>
            <a:r>
              <a:t>PM to create deliverables</a:t>
            </a:r>
          </a:p>
          <a:p>
            <a:pPr marL="228600" indent="-228600" algn="l">
              <a:buSzPct val="100000"/>
              <a:buChar char="•"/>
            </a:pPr>
            <a:r>
              <a:t>Stakeholders role</a:t>
            </a:r>
          </a:p>
          <a:p>
            <a:pPr marL="228600" indent="-228600" algn="l">
              <a:buSzPct val="100000"/>
              <a:buChar char="•"/>
            </a:pPr>
          </a:p>
          <a:p>
            <a:pPr marL="228600" indent="-228600">
              <a:buSzPct val="100000"/>
              <a:buChar char="•"/>
            </a:pPr>
          </a:p>
        </p:txBody>
      </p:sp>
      <p:sp>
        <p:nvSpPr>
          <p:cNvPr id="260" name="www.techleadacademy.io…"/>
          <p:cNvSpPr txBox="1"/>
          <p:nvPr/>
        </p:nvSpPr>
        <p:spPr>
          <a:xfrm>
            <a:off x="5223433" y="9112249"/>
            <a:ext cx="2329334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40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defRPr>
            </a:pPr>
            <a:r>
              <a:t>www.techleadacademy.io</a:t>
            </a:r>
          </a:p>
          <a:p>
            <a:pPr defTabSz="457200">
              <a:lnSpc>
                <a:spcPts val="2800"/>
              </a:lnSpc>
              <a:defRPr b="0" sz="1000">
                <a:ln w="0" cap="flat">
                  <a:solidFill>
                    <a:srgbClr val="FFFFFF"/>
                  </a:solidFill>
                  <a:prstDash val="solid"/>
                  <a:miter lim="400000"/>
                </a:ln>
                <a:latin typeface="Helvetica"/>
                <a:ea typeface="Helvetica"/>
                <a:cs typeface="Helvetica"/>
                <a:sym typeface="Helvetica"/>
              </a:defRPr>
            </a:pPr>
            <a:r>
              <a:t>©2019 by TechLead Academy</a:t>
            </a:r>
          </a:p>
        </p:txBody>
      </p:sp>
      <p:pic>
        <p:nvPicPr>
          <p:cNvPr id="26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98950" y="5099050"/>
            <a:ext cx="4635500" cy="3111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Title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7" name="Body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grpSp>
        <p:nvGrpSpPr>
          <p:cNvPr id="140" name="Image"/>
          <p:cNvGrpSpPr/>
          <p:nvPr/>
        </p:nvGrpSpPr>
        <p:grpSpPr>
          <a:xfrm>
            <a:off x="88900" y="1238250"/>
            <a:ext cx="12446000" cy="7188200"/>
            <a:chOff x="0" y="0"/>
            <a:chExt cx="12446000" cy="7188200"/>
          </a:xfrm>
        </p:grpSpPr>
        <p:pic>
          <p:nvPicPr>
            <p:cNvPr id="139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3958" t="5370" r="0" b="0"/>
            <a:stretch>
              <a:fillRect/>
            </a:stretch>
          </p:blipFill>
          <p:spPr>
            <a:xfrm>
              <a:off x="127000" y="88900"/>
              <a:ext cx="11709400" cy="6489700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38" name="Image" descr="Image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2446000" cy="7188200"/>
            </a:xfrm>
            <a:prstGeom prst="rect">
              <a:avLst/>
            </a:prstGeom>
            <a:effectLst/>
          </p:spPr>
        </p:pic>
      </p:grpSp>
      <p:sp>
        <p:nvSpPr>
          <p:cNvPr id="141" name="www.techleadacademy.io…"/>
          <p:cNvSpPr txBox="1"/>
          <p:nvPr/>
        </p:nvSpPr>
        <p:spPr>
          <a:xfrm>
            <a:off x="5223433" y="9112249"/>
            <a:ext cx="2329334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40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defRPr>
            </a:pPr>
            <a:r>
              <a:t>www.techleadacademy.io</a:t>
            </a:r>
          </a:p>
          <a:p>
            <a:pPr defTabSz="457200">
              <a:lnSpc>
                <a:spcPts val="2800"/>
              </a:lnSpc>
              <a:defRPr b="0" sz="1000">
                <a:ln w="0" cap="flat">
                  <a:solidFill>
                    <a:srgbClr val="FFFFFF"/>
                  </a:solidFill>
                  <a:prstDash val="solid"/>
                  <a:miter lim="400000"/>
                </a:ln>
                <a:latin typeface="Helvetica"/>
                <a:ea typeface="Helvetica"/>
                <a:cs typeface="Helvetica"/>
                <a:sym typeface="Helvetica"/>
              </a:defRPr>
            </a:pPr>
            <a:r>
              <a:t>©2019 by TechLead Academy</a:t>
            </a:r>
          </a:p>
        </p:txBody>
      </p:sp>
      <p:pic>
        <p:nvPicPr>
          <p:cNvPr id="142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414641" y="3153568"/>
            <a:ext cx="1346201" cy="203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Requirements"/>
          <p:cNvSpPr txBox="1"/>
          <p:nvPr>
            <p:ph type="ctrTitle"/>
          </p:nvPr>
        </p:nvSpPr>
        <p:spPr>
          <a:xfrm>
            <a:off x="1270000" y="-16256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Requirements</a:t>
            </a:r>
          </a:p>
        </p:txBody>
      </p:sp>
      <p:sp>
        <p:nvSpPr>
          <p:cNvPr id="264" name="Gather and draft project requirements…"/>
          <p:cNvSpPr txBox="1"/>
          <p:nvPr>
            <p:ph type="subTitle" idx="1"/>
          </p:nvPr>
        </p:nvSpPr>
        <p:spPr>
          <a:xfrm>
            <a:off x="736600" y="1498599"/>
            <a:ext cx="10892880" cy="5082234"/>
          </a:xfrm>
          <a:prstGeom prst="rect">
            <a:avLst/>
          </a:prstGeom>
        </p:spPr>
        <p:txBody>
          <a:bodyPr/>
          <a:lstStyle/>
          <a:p>
            <a:pPr marL="513953" indent="-513953" algn="l">
              <a:buSzPct val="145000"/>
              <a:buChar char="•"/>
            </a:pPr>
            <a:r>
              <a:t>Gather and draft project requirements</a:t>
            </a:r>
          </a:p>
          <a:p>
            <a:pPr marL="513953" indent="-513953" algn="l">
              <a:buSzPct val="145000"/>
              <a:buChar char="•"/>
            </a:pPr>
            <a:r>
              <a:t>BA (Business Analyst) organizes and facilitates requirements gathering. </a:t>
            </a:r>
          </a:p>
          <a:p>
            <a:pPr marL="513953" indent="-513953" algn="l">
              <a:buSzPct val="145000"/>
              <a:buChar char="•"/>
            </a:pPr>
            <a:r>
              <a:t>BA will be responsible for every feature</a:t>
            </a:r>
          </a:p>
          <a:p>
            <a:pPr marL="513953" indent="-513953" algn="l">
              <a:buSzPct val="145000"/>
              <a:buChar char="•"/>
            </a:pPr>
            <a:r>
              <a:t>BA is in charge to facilitate meetings to get more details for application from stake holder. </a:t>
            </a:r>
          </a:p>
        </p:txBody>
      </p:sp>
      <p:pic>
        <p:nvPicPr>
          <p:cNvPr id="26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19841" y="4968725"/>
            <a:ext cx="6365118" cy="4073675"/>
          </a:xfrm>
          <a:prstGeom prst="rect">
            <a:avLst/>
          </a:prstGeom>
          <a:ln w="12700">
            <a:miter lim="400000"/>
          </a:ln>
        </p:spPr>
      </p:pic>
      <p:sp>
        <p:nvSpPr>
          <p:cNvPr id="266" name="www.techleadacademy.io…"/>
          <p:cNvSpPr txBox="1"/>
          <p:nvPr/>
        </p:nvSpPr>
        <p:spPr>
          <a:xfrm>
            <a:off x="5223433" y="9112249"/>
            <a:ext cx="2329334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40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defRPr>
            </a:pPr>
            <a:r>
              <a:t>www.techleadacademy.io</a:t>
            </a:r>
          </a:p>
          <a:p>
            <a:pPr defTabSz="457200">
              <a:lnSpc>
                <a:spcPts val="2800"/>
              </a:lnSpc>
              <a:defRPr b="0" sz="1000">
                <a:ln w="0" cap="flat">
                  <a:solidFill>
                    <a:srgbClr val="FFFFFF"/>
                  </a:solidFill>
                  <a:prstDash val="solid"/>
                  <a:miter lim="400000"/>
                </a:ln>
                <a:latin typeface="Helvetica"/>
                <a:ea typeface="Helvetica"/>
                <a:cs typeface="Helvetica"/>
                <a:sym typeface="Helvetica"/>
              </a:defRPr>
            </a:pPr>
            <a:r>
              <a:t>©2019 by TechLead Academy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Examples"/>
          <p:cNvSpPr txBox="1"/>
          <p:nvPr>
            <p:ph type="ctrTitle"/>
          </p:nvPr>
        </p:nvSpPr>
        <p:spPr>
          <a:xfrm>
            <a:off x="1270000" y="-19431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Examples</a:t>
            </a:r>
          </a:p>
        </p:txBody>
      </p:sp>
      <p:sp>
        <p:nvSpPr>
          <p:cNvPr id="269" name="Question: Where was the Declaration of Independence signed?…"/>
          <p:cNvSpPr txBox="1"/>
          <p:nvPr>
            <p:ph type="subTitle" idx="1"/>
          </p:nvPr>
        </p:nvSpPr>
        <p:spPr>
          <a:xfrm>
            <a:off x="1092199" y="1790700"/>
            <a:ext cx="11425934" cy="5871072"/>
          </a:xfrm>
          <a:prstGeom prst="rect">
            <a:avLst/>
          </a:prstGeom>
        </p:spPr>
        <p:txBody>
          <a:bodyPr/>
          <a:lstStyle/>
          <a:p>
            <a:pPr algn="l"/>
            <a:r>
              <a:t>Question: Where was the Declaration of Independence signed?</a:t>
            </a:r>
          </a:p>
          <a:p>
            <a:pPr algn="l"/>
            <a:r>
              <a:t>Answer: At the bottom of the page</a:t>
            </a:r>
          </a:p>
          <a:p>
            <a:pPr algn="l"/>
          </a:p>
          <a:p>
            <a:pPr algn="l"/>
            <a:r>
              <a:t>Question: What is the main reason for divorce?</a:t>
            </a:r>
          </a:p>
          <a:p>
            <a:pPr algn="l"/>
            <a:r>
              <a:t>Answer: Marriage</a:t>
            </a:r>
          </a:p>
          <a:p>
            <a:pPr algn="l"/>
          </a:p>
          <a:p>
            <a:pPr algn="l"/>
            <a:r>
              <a:t>Question: What looks like half an apple?</a:t>
            </a:r>
          </a:p>
          <a:p>
            <a:pPr algn="l"/>
            <a:r>
              <a:t> Answer: The other half</a:t>
            </a:r>
          </a:p>
        </p:txBody>
      </p:sp>
      <p:sp>
        <p:nvSpPr>
          <p:cNvPr id="270" name="Logically the answers are correct but if we don’t gather enough information and there is miscommunication we can end up with the wrong product"/>
          <p:cNvSpPr txBox="1"/>
          <p:nvPr/>
        </p:nvSpPr>
        <p:spPr>
          <a:xfrm>
            <a:off x="1370889" y="7427570"/>
            <a:ext cx="10263023" cy="11976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Logically the answers are correct but if we don’t gather enough information and there is miscommunication we can end up with the wrong product </a:t>
            </a:r>
          </a:p>
        </p:txBody>
      </p:sp>
      <p:sp>
        <p:nvSpPr>
          <p:cNvPr id="271" name="www.techleadacademy.io…"/>
          <p:cNvSpPr txBox="1"/>
          <p:nvPr/>
        </p:nvSpPr>
        <p:spPr>
          <a:xfrm>
            <a:off x="5223433" y="9112249"/>
            <a:ext cx="2329334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40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defRPr>
            </a:pPr>
            <a:r>
              <a:t>www.techleadacademy.io</a:t>
            </a:r>
          </a:p>
          <a:p>
            <a:pPr defTabSz="457200">
              <a:lnSpc>
                <a:spcPts val="2800"/>
              </a:lnSpc>
              <a:defRPr b="0" sz="1000">
                <a:ln w="0" cap="flat">
                  <a:solidFill>
                    <a:srgbClr val="FFFFFF"/>
                  </a:solidFill>
                  <a:prstDash val="solid"/>
                  <a:miter lim="400000"/>
                </a:ln>
                <a:latin typeface="Helvetica"/>
                <a:ea typeface="Helvetica"/>
                <a:cs typeface="Helvetica"/>
                <a:sym typeface="Helvetica"/>
              </a:defRPr>
            </a:pPr>
            <a:r>
              <a:t>©2019 by TechLead Academy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Design"/>
          <p:cNvSpPr txBox="1"/>
          <p:nvPr>
            <p:ph type="ctrTitle"/>
          </p:nvPr>
        </p:nvSpPr>
        <p:spPr>
          <a:xfrm>
            <a:off x="1270000" y="-17145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Design</a:t>
            </a:r>
          </a:p>
        </p:txBody>
      </p:sp>
      <p:sp>
        <p:nvSpPr>
          <p:cNvPr id="274" name="Picture is worth a thousand words…"/>
          <p:cNvSpPr txBox="1"/>
          <p:nvPr>
            <p:ph type="subTitle" idx="1"/>
          </p:nvPr>
        </p:nvSpPr>
        <p:spPr>
          <a:xfrm>
            <a:off x="667642" y="1587500"/>
            <a:ext cx="11034516" cy="6869659"/>
          </a:xfrm>
          <a:prstGeom prst="rect">
            <a:avLst/>
          </a:prstGeom>
        </p:spPr>
        <p:txBody>
          <a:bodyPr/>
          <a:lstStyle/>
          <a:p>
            <a:pPr marL="513953" indent="-513953" algn="l">
              <a:buSzPct val="145000"/>
              <a:buChar char="•"/>
            </a:pPr>
            <a:r>
              <a:t>Picture is worth a thousand words</a:t>
            </a:r>
          </a:p>
          <a:p>
            <a:pPr marL="513953" indent="-513953" algn="l">
              <a:buSzPct val="145000"/>
              <a:buChar char="•"/>
            </a:pPr>
            <a:r>
              <a:t>Create business process flows</a:t>
            </a:r>
          </a:p>
          <a:p>
            <a:pPr marL="513953" indent="-513953" algn="l">
              <a:buSzPct val="145000"/>
              <a:buChar char="•"/>
            </a:pPr>
            <a:r>
              <a:t>Who is in charge of Design?</a:t>
            </a:r>
          </a:p>
          <a:p>
            <a:pPr lvl="2" marL="1402953" indent="-513953" algn="l">
              <a:buSzPct val="145000"/>
              <a:buChar char="•"/>
            </a:pPr>
            <a:r>
              <a:t>BA has a big role in this phase.</a:t>
            </a:r>
          </a:p>
        </p:txBody>
      </p:sp>
      <p:sp>
        <p:nvSpPr>
          <p:cNvPr id="275" name="www.techleadacademy.io…"/>
          <p:cNvSpPr txBox="1"/>
          <p:nvPr/>
        </p:nvSpPr>
        <p:spPr>
          <a:xfrm>
            <a:off x="5223433" y="9112249"/>
            <a:ext cx="2329334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40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defRPr>
            </a:pPr>
            <a:r>
              <a:t>www.techleadacademy.io</a:t>
            </a:r>
          </a:p>
          <a:p>
            <a:pPr defTabSz="457200">
              <a:lnSpc>
                <a:spcPts val="2800"/>
              </a:lnSpc>
              <a:defRPr b="0" sz="1000">
                <a:ln w="0" cap="flat">
                  <a:solidFill>
                    <a:srgbClr val="FFFFFF"/>
                  </a:solidFill>
                  <a:prstDash val="solid"/>
                  <a:miter lim="400000"/>
                </a:ln>
                <a:latin typeface="Helvetica"/>
                <a:ea typeface="Helvetica"/>
                <a:cs typeface="Helvetica"/>
                <a:sym typeface="Helvetica"/>
              </a:defRPr>
            </a:pPr>
            <a:r>
              <a:t>©2019 by TechLead Academy</a:t>
            </a:r>
          </a:p>
        </p:txBody>
      </p:sp>
      <p:pic>
        <p:nvPicPr>
          <p:cNvPr id="27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39900" y="4006850"/>
            <a:ext cx="8890000" cy="49657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Development"/>
          <p:cNvSpPr txBox="1"/>
          <p:nvPr>
            <p:ph type="ctrTitle"/>
          </p:nvPr>
        </p:nvSpPr>
        <p:spPr>
          <a:xfrm>
            <a:off x="1155700" y="-19431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Development</a:t>
            </a:r>
          </a:p>
        </p:txBody>
      </p:sp>
      <p:sp>
        <p:nvSpPr>
          <p:cNvPr id="279" name="Application Development - performed by developers…"/>
          <p:cNvSpPr txBox="1"/>
          <p:nvPr>
            <p:ph type="subTitle" idx="1"/>
          </p:nvPr>
        </p:nvSpPr>
        <p:spPr>
          <a:xfrm>
            <a:off x="431800" y="1841499"/>
            <a:ext cx="11716792" cy="6966745"/>
          </a:xfrm>
          <a:prstGeom prst="rect">
            <a:avLst/>
          </a:prstGeom>
        </p:spPr>
        <p:txBody>
          <a:bodyPr/>
          <a:lstStyle/>
          <a:p>
            <a:pPr marL="513953" indent="-513953" algn="l">
              <a:buSzPct val="145000"/>
              <a:buChar char="•"/>
            </a:pPr>
            <a:r>
              <a:t>Application Development - performed by developers</a:t>
            </a:r>
          </a:p>
          <a:p>
            <a:pPr marL="513953" indent="-513953" algn="l">
              <a:buSzPct val="145000"/>
              <a:buChar char="•"/>
            </a:pPr>
            <a:r>
              <a:t>Platform: Java, .net, PHP, Python, Javascript etc.</a:t>
            </a:r>
          </a:p>
          <a:p>
            <a:pPr marL="513953" indent="-513953" algn="l">
              <a:buSzPct val="145000"/>
              <a:buChar char="•"/>
            </a:pPr>
            <a:r>
              <a:t>Code Created: Code Review</a:t>
            </a:r>
          </a:p>
        </p:txBody>
      </p:sp>
      <p:sp>
        <p:nvSpPr>
          <p:cNvPr id="280" name="www.techleadacademy.io…"/>
          <p:cNvSpPr txBox="1"/>
          <p:nvPr/>
        </p:nvSpPr>
        <p:spPr>
          <a:xfrm>
            <a:off x="5223433" y="9112249"/>
            <a:ext cx="2329334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40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defRPr>
            </a:pPr>
            <a:r>
              <a:t>www.techleadacademy.io</a:t>
            </a:r>
          </a:p>
          <a:p>
            <a:pPr defTabSz="457200">
              <a:lnSpc>
                <a:spcPts val="2800"/>
              </a:lnSpc>
              <a:defRPr b="0" sz="1000">
                <a:ln w="0" cap="flat">
                  <a:solidFill>
                    <a:srgbClr val="FFFFFF"/>
                  </a:solidFill>
                  <a:prstDash val="solid"/>
                  <a:miter lim="400000"/>
                </a:ln>
                <a:latin typeface="Helvetica"/>
                <a:ea typeface="Helvetica"/>
                <a:cs typeface="Helvetica"/>
                <a:sym typeface="Helvetica"/>
              </a:defRPr>
            </a:pPr>
            <a:r>
              <a:t>©2019 by TechLead Academy</a:t>
            </a:r>
          </a:p>
        </p:txBody>
      </p:sp>
      <p:pic>
        <p:nvPicPr>
          <p:cNvPr id="28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95650" y="3587339"/>
            <a:ext cx="6613010" cy="500421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Testing"/>
          <p:cNvSpPr txBox="1"/>
          <p:nvPr>
            <p:ph type="ctrTitle"/>
          </p:nvPr>
        </p:nvSpPr>
        <p:spPr>
          <a:xfrm>
            <a:off x="1270000" y="-19177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Testing</a:t>
            </a:r>
          </a:p>
        </p:txBody>
      </p:sp>
      <p:sp>
        <p:nvSpPr>
          <p:cNvPr id="284" name="Performed by BAs or QAs…"/>
          <p:cNvSpPr txBox="1"/>
          <p:nvPr>
            <p:ph type="subTitle" idx="1"/>
          </p:nvPr>
        </p:nvSpPr>
        <p:spPr>
          <a:xfrm>
            <a:off x="609600" y="1587500"/>
            <a:ext cx="11785600" cy="6984108"/>
          </a:xfrm>
          <a:prstGeom prst="rect">
            <a:avLst/>
          </a:prstGeom>
        </p:spPr>
        <p:txBody>
          <a:bodyPr/>
          <a:lstStyle/>
          <a:p>
            <a:pPr marL="513953" indent="-513953" algn="l">
              <a:buSzPct val="145000"/>
              <a:buChar char="•"/>
            </a:pPr>
            <a:r>
              <a:t>Performed by BAs or QAs</a:t>
            </a:r>
          </a:p>
          <a:p>
            <a:pPr marL="513953" indent="-513953" algn="l">
              <a:buSzPct val="145000"/>
              <a:buChar char="•"/>
            </a:pPr>
            <a:r>
              <a:t>Find all possible defects, bugs and discrepancies in the system</a:t>
            </a:r>
          </a:p>
          <a:p>
            <a:pPr marL="513953" indent="-513953" algn="l">
              <a:buSzPct val="145000"/>
              <a:buChar char="•"/>
            </a:pPr>
            <a:r>
              <a:t>Defect logging is an integral part of testing</a:t>
            </a:r>
          </a:p>
          <a:p>
            <a:pPr marL="513953" indent="-513953" algn="l">
              <a:buSzPct val="145000"/>
              <a:buChar char="•"/>
            </a:pPr>
            <a:r>
              <a:t>Tools: Eclipse, Intellij, BDD Framework, Maven, Jira for logging, test plan etc..</a:t>
            </a:r>
          </a:p>
        </p:txBody>
      </p:sp>
      <p:sp>
        <p:nvSpPr>
          <p:cNvPr id="285" name="www.techleadacademy.io…"/>
          <p:cNvSpPr txBox="1"/>
          <p:nvPr/>
        </p:nvSpPr>
        <p:spPr>
          <a:xfrm>
            <a:off x="5223433" y="9112249"/>
            <a:ext cx="2329334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40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defRPr>
            </a:pPr>
            <a:r>
              <a:t>www.techleadacademy.io</a:t>
            </a:r>
          </a:p>
          <a:p>
            <a:pPr defTabSz="457200">
              <a:lnSpc>
                <a:spcPts val="2800"/>
              </a:lnSpc>
              <a:defRPr b="0" sz="1000">
                <a:ln w="0" cap="flat">
                  <a:solidFill>
                    <a:srgbClr val="FFFFFF"/>
                  </a:solidFill>
                  <a:prstDash val="solid"/>
                  <a:miter lim="400000"/>
                </a:ln>
                <a:latin typeface="Helvetica"/>
                <a:ea typeface="Helvetica"/>
                <a:cs typeface="Helvetica"/>
                <a:sym typeface="Helvetica"/>
              </a:defRPr>
            </a:pPr>
            <a:r>
              <a:t>©2019 by TechLead Academy</a:t>
            </a:r>
          </a:p>
        </p:txBody>
      </p:sp>
      <p:pic>
        <p:nvPicPr>
          <p:cNvPr id="28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17900" y="5384800"/>
            <a:ext cx="6172200" cy="30988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Deployment"/>
          <p:cNvSpPr txBox="1"/>
          <p:nvPr>
            <p:ph type="ctrTitle"/>
          </p:nvPr>
        </p:nvSpPr>
        <p:spPr>
          <a:xfrm>
            <a:off x="1155700" y="-19431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Deployment</a:t>
            </a:r>
          </a:p>
        </p:txBody>
      </p:sp>
      <p:sp>
        <p:nvSpPr>
          <p:cNvPr id="289" name="Migration of Code…"/>
          <p:cNvSpPr txBox="1"/>
          <p:nvPr>
            <p:ph type="subTitle" idx="1"/>
          </p:nvPr>
        </p:nvSpPr>
        <p:spPr>
          <a:xfrm>
            <a:off x="673100" y="1638300"/>
            <a:ext cx="11658600" cy="6864350"/>
          </a:xfrm>
          <a:prstGeom prst="rect">
            <a:avLst/>
          </a:prstGeom>
        </p:spPr>
        <p:txBody>
          <a:bodyPr/>
          <a:lstStyle/>
          <a:p>
            <a:pPr marL="513953" indent="-513953" algn="l">
              <a:buSzPct val="145000"/>
              <a:buChar char="•"/>
            </a:pPr>
            <a:r>
              <a:t>Migration of Code</a:t>
            </a:r>
          </a:p>
          <a:p>
            <a:pPr marL="513953" indent="-513953" algn="l">
              <a:buSzPct val="145000"/>
              <a:buChar char="•"/>
            </a:pPr>
            <a:r>
              <a:t>Development is done, Testing is done</a:t>
            </a:r>
          </a:p>
          <a:p>
            <a:pPr marL="513953" indent="-513953" algn="l">
              <a:buSzPct val="145000"/>
              <a:buChar char="•"/>
            </a:pPr>
            <a:r>
              <a:t>Documents: User Manual, training and presentations </a:t>
            </a:r>
          </a:p>
        </p:txBody>
      </p:sp>
      <p:sp>
        <p:nvSpPr>
          <p:cNvPr id="290" name="www.techleadacademy.io…"/>
          <p:cNvSpPr txBox="1"/>
          <p:nvPr/>
        </p:nvSpPr>
        <p:spPr>
          <a:xfrm>
            <a:off x="5223433" y="9112249"/>
            <a:ext cx="2329334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40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defRPr>
            </a:pPr>
            <a:r>
              <a:t>www.techleadacademy.io</a:t>
            </a:r>
          </a:p>
          <a:p>
            <a:pPr defTabSz="457200">
              <a:lnSpc>
                <a:spcPts val="2800"/>
              </a:lnSpc>
              <a:defRPr b="0" sz="1000">
                <a:ln w="0" cap="flat">
                  <a:solidFill>
                    <a:srgbClr val="FFFFFF"/>
                  </a:solidFill>
                  <a:prstDash val="solid"/>
                  <a:miter lim="400000"/>
                </a:ln>
                <a:latin typeface="Helvetica"/>
                <a:ea typeface="Helvetica"/>
                <a:cs typeface="Helvetica"/>
                <a:sym typeface="Helvetica"/>
              </a:defRPr>
            </a:pPr>
            <a:r>
              <a:t>©2019 by TechLead Academy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Maintenance"/>
          <p:cNvSpPr txBox="1"/>
          <p:nvPr>
            <p:ph type="ctrTitle"/>
          </p:nvPr>
        </p:nvSpPr>
        <p:spPr>
          <a:xfrm>
            <a:off x="1181100" y="-3683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Maintenance</a:t>
            </a:r>
          </a:p>
        </p:txBody>
      </p:sp>
      <p:sp>
        <p:nvSpPr>
          <p:cNvPr id="293" name="Make sure application is running."/>
          <p:cNvSpPr txBox="1"/>
          <p:nvPr>
            <p:ph type="subTitle" sz="quarter" idx="1"/>
          </p:nvPr>
        </p:nvSpPr>
        <p:spPr>
          <a:xfrm>
            <a:off x="-609600" y="1949450"/>
            <a:ext cx="10464800" cy="1130300"/>
          </a:xfrm>
          <a:prstGeom prst="rect">
            <a:avLst/>
          </a:prstGeom>
        </p:spPr>
        <p:txBody>
          <a:bodyPr/>
          <a:lstStyle/>
          <a:p>
            <a:pPr/>
            <a:r>
              <a:t>Make sure application is running.</a:t>
            </a:r>
          </a:p>
        </p:txBody>
      </p:sp>
      <p:pic>
        <p:nvPicPr>
          <p:cNvPr id="29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71600" y="3198103"/>
            <a:ext cx="10464800" cy="5506794"/>
          </a:xfrm>
          <a:prstGeom prst="rect">
            <a:avLst/>
          </a:prstGeom>
          <a:ln w="12700">
            <a:miter lim="400000"/>
          </a:ln>
        </p:spPr>
      </p:pic>
      <p:sp>
        <p:nvSpPr>
          <p:cNvPr id="295" name="www.techleadacademy.io…"/>
          <p:cNvSpPr txBox="1"/>
          <p:nvPr/>
        </p:nvSpPr>
        <p:spPr>
          <a:xfrm>
            <a:off x="5223433" y="9112249"/>
            <a:ext cx="2329334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40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defRPr>
            </a:pPr>
            <a:r>
              <a:t>www.techleadacademy.io</a:t>
            </a:r>
          </a:p>
          <a:p>
            <a:pPr defTabSz="457200">
              <a:lnSpc>
                <a:spcPts val="2800"/>
              </a:lnSpc>
              <a:defRPr b="0" sz="1000">
                <a:ln w="0" cap="flat">
                  <a:solidFill>
                    <a:srgbClr val="FFFFFF"/>
                  </a:solidFill>
                  <a:prstDash val="solid"/>
                  <a:miter lim="400000"/>
                </a:ln>
                <a:latin typeface="Helvetica"/>
                <a:ea typeface="Helvetica"/>
                <a:cs typeface="Helvetica"/>
                <a:sym typeface="Helvetica"/>
              </a:defRPr>
            </a:pPr>
            <a:r>
              <a:t>©2019 by TechLead Academy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roup Activity"/>
          <p:cNvSpPr txBox="1"/>
          <p:nvPr>
            <p:ph type="ctrTitle"/>
          </p:nvPr>
        </p:nvSpPr>
        <p:spPr>
          <a:xfrm>
            <a:off x="1270000" y="-16256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Group Activity</a:t>
            </a:r>
          </a:p>
        </p:txBody>
      </p:sp>
      <p:sp>
        <p:nvSpPr>
          <p:cNvPr id="298" name="Person A: Asks question…"/>
          <p:cNvSpPr txBox="1"/>
          <p:nvPr>
            <p:ph type="subTitle" idx="1"/>
          </p:nvPr>
        </p:nvSpPr>
        <p:spPr>
          <a:xfrm>
            <a:off x="3327400" y="3911600"/>
            <a:ext cx="11963400" cy="6950869"/>
          </a:xfrm>
          <a:prstGeom prst="rect">
            <a:avLst/>
          </a:prstGeom>
        </p:spPr>
        <p:txBody>
          <a:bodyPr/>
          <a:lstStyle/>
          <a:p>
            <a:pPr algn="l"/>
            <a:r>
              <a:t>Person A: Asks question</a:t>
            </a:r>
          </a:p>
          <a:p>
            <a:pPr algn="l"/>
            <a:r>
              <a:t>Person B: Answers question</a:t>
            </a:r>
          </a:p>
        </p:txBody>
      </p:sp>
      <p:sp>
        <p:nvSpPr>
          <p:cNvPr id="299" name="www.techleadacademy.io…"/>
          <p:cNvSpPr txBox="1"/>
          <p:nvPr/>
        </p:nvSpPr>
        <p:spPr>
          <a:xfrm>
            <a:off x="5223433" y="9112249"/>
            <a:ext cx="2329334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40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defRPr>
            </a:pPr>
            <a:r>
              <a:t>www.techleadacademy.io</a:t>
            </a:r>
          </a:p>
          <a:p>
            <a:pPr defTabSz="457200">
              <a:lnSpc>
                <a:spcPts val="2800"/>
              </a:lnSpc>
              <a:defRPr b="0" sz="1000">
                <a:ln w="0" cap="flat">
                  <a:solidFill>
                    <a:srgbClr val="FFFFFF"/>
                  </a:solidFill>
                  <a:prstDash val="solid"/>
                  <a:miter lim="400000"/>
                </a:ln>
                <a:latin typeface="Helvetica"/>
                <a:ea typeface="Helvetica"/>
                <a:cs typeface="Helvetica"/>
                <a:sym typeface="Helvetica"/>
              </a:defRPr>
            </a:pPr>
            <a:r>
              <a:t>©2019 by TechLead Academy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Class Schedule"/>
          <p:cNvSpPr txBox="1"/>
          <p:nvPr>
            <p:ph type="ctrTitle"/>
          </p:nvPr>
        </p:nvSpPr>
        <p:spPr>
          <a:xfrm>
            <a:off x="266700" y="31750"/>
            <a:ext cx="10464800" cy="3302001"/>
          </a:xfrm>
          <a:prstGeom prst="rect">
            <a:avLst/>
          </a:prstGeom>
        </p:spPr>
        <p:txBody>
          <a:bodyPr/>
          <a:lstStyle/>
          <a:p>
            <a:pPr algn="l"/>
            <a:r>
              <a:t>Class Schedule</a:t>
            </a:r>
            <a:br/>
          </a:p>
        </p:txBody>
      </p:sp>
      <p:sp>
        <p:nvSpPr>
          <p:cNvPr id="145" name="Week 1 - 2 :…"/>
          <p:cNvSpPr txBox="1"/>
          <p:nvPr>
            <p:ph type="subTitle" idx="1"/>
          </p:nvPr>
        </p:nvSpPr>
        <p:spPr>
          <a:xfrm>
            <a:off x="279400" y="2362200"/>
            <a:ext cx="11038186" cy="6085037"/>
          </a:xfrm>
          <a:prstGeom prst="rect">
            <a:avLst/>
          </a:prstGeom>
        </p:spPr>
        <p:txBody>
          <a:bodyPr/>
          <a:lstStyle/>
          <a:p>
            <a:pPr algn="l" defTabSz="385572">
              <a:defRPr sz="2442"/>
            </a:pPr>
            <a:r>
              <a:t>Week 1 - 2 : </a:t>
            </a:r>
          </a:p>
          <a:p>
            <a:pPr lvl="1" algn="l" defTabSz="385572">
              <a:defRPr sz="2442"/>
            </a:pPr>
            <a:r>
              <a:t>                              About Tech Lead Principles, Introduction to Scrum and Waterfall, SDLC</a:t>
            </a:r>
          </a:p>
          <a:p>
            <a:pPr algn="l" defTabSz="385572">
              <a:defRPr sz="2442"/>
            </a:pPr>
            <a:r>
              <a:t>Week 3 - 4 : </a:t>
            </a:r>
          </a:p>
          <a:p>
            <a:pPr algn="l" defTabSz="385572">
              <a:defRPr sz="2442"/>
            </a:pPr>
            <a:r>
              <a:t>                              Understanding different methodologies</a:t>
            </a:r>
          </a:p>
          <a:p>
            <a:pPr algn="l" defTabSz="385572">
              <a:defRPr sz="2442"/>
            </a:pPr>
            <a:r>
              <a:t>Week 5: </a:t>
            </a:r>
          </a:p>
          <a:p>
            <a:pPr algn="l" defTabSz="385572">
              <a:defRPr sz="2442"/>
            </a:pPr>
            <a:r>
              <a:t>                              SDLC Phases</a:t>
            </a:r>
          </a:p>
          <a:p>
            <a:pPr algn="l" defTabSz="385572">
              <a:defRPr sz="2442"/>
            </a:pPr>
            <a:r>
              <a:t>Week 6 - 10: </a:t>
            </a:r>
          </a:p>
          <a:p>
            <a:pPr algn="l" defTabSz="385572">
              <a:defRPr sz="2442"/>
            </a:pPr>
            <a:r>
              <a:t>                              Fundamentals of Testing</a:t>
            </a:r>
          </a:p>
          <a:p>
            <a:pPr algn="l" defTabSz="385572">
              <a:defRPr sz="2442"/>
            </a:pPr>
            <a:r>
              <a:t>Week 11 - 15:  </a:t>
            </a:r>
          </a:p>
          <a:p>
            <a:pPr algn="l" defTabSz="385572">
              <a:defRPr sz="2442"/>
            </a:pPr>
            <a:r>
              <a:t>                              Understanding Agile</a:t>
            </a:r>
          </a:p>
          <a:p>
            <a:pPr algn="l" defTabSz="385572">
              <a:defRPr sz="2442"/>
            </a:pPr>
            <a:r>
              <a:t>Week 16 - 20: </a:t>
            </a:r>
          </a:p>
          <a:p>
            <a:pPr algn="l" defTabSz="385572">
              <a:defRPr sz="2442"/>
            </a:pPr>
            <a:r>
              <a:t>                              Interview Preparation</a:t>
            </a:r>
          </a:p>
          <a:p>
            <a:pPr lvl="2" algn="l" defTabSz="385572">
              <a:defRPr sz="2442"/>
            </a:pPr>
            <a:r>
              <a:t>Week 21 - 30:  </a:t>
            </a:r>
          </a:p>
          <a:p>
            <a:pPr lvl="2" algn="l" defTabSz="385572">
              <a:defRPr sz="2442"/>
            </a:pPr>
            <a:r>
              <a:t>                              Guest speakers - Project Manager, SDET’s Professionals, Resume Preparation, Market Preparation.</a:t>
            </a:r>
          </a:p>
        </p:txBody>
      </p:sp>
      <p:sp>
        <p:nvSpPr>
          <p:cNvPr id="146" name="www.techleadacademy.io…"/>
          <p:cNvSpPr txBox="1"/>
          <p:nvPr/>
        </p:nvSpPr>
        <p:spPr>
          <a:xfrm>
            <a:off x="5223433" y="9112249"/>
            <a:ext cx="2329334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40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defRPr>
            </a:pPr>
            <a:r>
              <a:t>www.techleadacademy.io</a:t>
            </a:r>
          </a:p>
          <a:p>
            <a:pPr defTabSz="457200">
              <a:lnSpc>
                <a:spcPts val="2800"/>
              </a:lnSpc>
              <a:defRPr b="0" sz="1000">
                <a:ln w="0" cap="flat">
                  <a:solidFill>
                    <a:srgbClr val="FFFFFF"/>
                  </a:solidFill>
                  <a:prstDash val="solid"/>
                  <a:miter lim="400000"/>
                </a:ln>
                <a:latin typeface="Helvetica"/>
                <a:ea typeface="Helvetica"/>
                <a:cs typeface="Helvetica"/>
                <a:sym typeface="Helvetica"/>
              </a:defRPr>
            </a:pPr>
            <a:r>
              <a:t>©2019 by TechLead Academy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Looking into Spring 2020"/>
          <p:cNvSpPr txBox="1"/>
          <p:nvPr>
            <p:ph type="ctrTitle"/>
          </p:nvPr>
        </p:nvSpPr>
        <p:spPr>
          <a:xfrm>
            <a:off x="538708" y="-1752600"/>
            <a:ext cx="11927384" cy="3302000"/>
          </a:xfrm>
          <a:prstGeom prst="rect">
            <a:avLst/>
          </a:prstGeom>
        </p:spPr>
        <p:txBody>
          <a:bodyPr/>
          <a:lstStyle/>
          <a:p>
            <a:pPr/>
            <a:r>
              <a:t>Looking into Spring 2020</a:t>
            </a:r>
          </a:p>
        </p:txBody>
      </p:sp>
      <p:grpSp>
        <p:nvGrpSpPr>
          <p:cNvPr id="151" name="Image"/>
          <p:cNvGrpSpPr/>
          <p:nvPr/>
        </p:nvGrpSpPr>
        <p:grpSpPr>
          <a:xfrm>
            <a:off x="1314427" y="1930368"/>
            <a:ext cx="10375946" cy="7175532"/>
            <a:chOff x="0" y="0"/>
            <a:chExt cx="10375945" cy="7175531"/>
          </a:xfrm>
        </p:grpSpPr>
        <p:pic>
          <p:nvPicPr>
            <p:cNvPr id="150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215900" y="139700"/>
              <a:ext cx="9944146" cy="6629432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49" name="Image" descr="Image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0375946" cy="7175532"/>
            </a:xfrm>
            <a:prstGeom prst="rect">
              <a:avLst/>
            </a:prstGeom>
            <a:effectLst/>
          </p:spPr>
        </p:pic>
      </p:grpSp>
      <p:sp>
        <p:nvSpPr>
          <p:cNvPr id="152" name="www.techleadacademy.io…"/>
          <p:cNvSpPr txBox="1"/>
          <p:nvPr/>
        </p:nvSpPr>
        <p:spPr>
          <a:xfrm>
            <a:off x="5223433" y="9112249"/>
            <a:ext cx="2329334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40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defRPr>
            </a:pPr>
            <a:r>
              <a:t>www.techleadacademy.io</a:t>
            </a:r>
          </a:p>
          <a:p>
            <a:pPr defTabSz="457200">
              <a:lnSpc>
                <a:spcPts val="2800"/>
              </a:lnSpc>
              <a:defRPr b="0" sz="1000">
                <a:ln w="0" cap="flat">
                  <a:solidFill>
                    <a:srgbClr val="FFFFFF"/>
                  </a:solidFill>
                  <a:prstDash val="solid"/>
                  <a:miter lim="400000"/>
                </a:ln>
                <a:latin typeface="Helvetica"/>
                <a:ea typeface="Helvetica"/>
                <a:cs typeface="Helvetica"/>
                <a:sym typeface="Helvetica"/>
              </a:defRPr>
            </a:pPr>
            <a:r>
              <a:t>©2019 by TechLead Academy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rofessional communication…"/>
          <p:cNvSpPr txBox="1"/>
          <p:nvPr>
            <p:ph type="ctrTitle"/>
          </p:nvPr>
        </p:nvSpPr>
        <p:spPr>
          <a:xfrm>
            <a:off x="1079500" y="1524000"/>
            <a:ext cx="10464800" cy="3302000"/>
          </a:xfrm>
          <a:prstGeom prst="rect">
            <a:avLst/>
          </a:prstGeom>
        </p:spPr>
        <p:txBody>
          <a:bodyPr/>
          <a:lstStyle/>
          <a:p>
            <a:pPr marL="566737" indent="-566737" algn="l" defTabSz="297941">
              <a:buSzPct val="145000"/>
              <a:buChar char="•"/>
              <a:defRPr sz="4080"/>
            </a:pPr>
            <a:r>
              <a:t>Professional communication</a:t>
            </a:r>
          </a:p>
          <a:p>
            <a:pPr marL="566737" indent="-566737" algn="l" defTabSz="297941">
              <a:buSzPct val="145000"/>
              <a:defRPr sz="4080"/>
            </a:pPr>
            <a:r>
              <a:t>Team work</a:t>
            </a:r>
          </a:p>
          <a:p>
            <a:pPr marL="566737" indent="-566737" algn="l" defTabSz="297941">
              <a:buSzPct val="145000"/>
              <a:defRPr sz="4080"/>
            </a:pPr>
            <a:r>
              <a:t>Support your team mate </a:t>
            </a:r>
          </a:p>
          <a:p>
            <a:pPr defTabSz="297941">
              <a:defRPr sz="4080"/>
            </a:pPr>
          </a:p>
        </p:txBody>
      </p:sp>
      <p:pic>
        <p:nvPicPr>
          <p:cNvPr id="15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35300" y="4248150"/>
            <a:ext cx="5867400" cy="4660900"/>
          </a:xfrm>
          <a:prstGeom prst="rect">
            <a:avLst/>
          </a:prstGeom>
          <a:ln w="12700">
            <a:miter lim="400000"/>
          </a:ln>
        </p:spPr>
      </p:pic>
      <p:sp>
        <p:nvSpPr>
          <p:cNvPr id="156" name="www.techleadacademy.io…"/>
          <p:cNvSpPr txBox="1"/>
          <p:nvPr/>
        </p:nvSpPr>
        <p:spPr>
          <a:xfrm>
            <a:off x="5223433" y="9112249"/>
            <a:ext cx="2329334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40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defRPr>
            </a:pPr>
            <a:r>
              <a:t>www.techleadacademy.io</a:t>
            </a:r>
          </a:p>
          <a:p>
            <a:pPr defTabSz="457200">
              <a:lnSpc>
                <a:spcPts val="2800"/>
              </a:lnSpc>
              <a:defRPr b="0" sz="1000">
                <a:ln w="0" cap="flat">
                  <a:solidFill>
                    <a:srgbClr val="FFFFFF"/>
                  </a:solidFill>
                  <a:prstDash val="solid"/>
                  <a:miter lim="400000"/>
                </a:ln>
                <a:latin typeface="Helvetica"/>
                <a:ea typeface="Helvetica"/>
                <a:cs typeface="Helvetica"/>
                <a:sym typeface="Helvetica"/>
              </a:defRPr>
            </a:pPr>
            <a:r>
              <a:t>©2019 by TechLead Academy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Tech Lead Academy will go with the speed of the class…"/>
          <p:cNvSpPr txBox="1"/>
          <p:nvPr>
            <p:ph type="subTitle" idx="1"/>
          </p:nvPr>
        </p:nvSpPr>
        <p:spPr>
          <a:xfrm>
            <a:off x="1054100" y="431800"/>
            <a:ext cx="11550551" cy="8500418"/>
          </a:xfrm>
          <a:prstGeom prst="rect">
            <a:avLst/>
          </a:prstGeom>
        </p:spPr>
        <p:txBody>
          <a:bodyPr/>
          <a:lstStyle/>
          <a:p>
            <a:pPr/>
            <a:r>
              <a:t>Tech Lead Academy will go with the speed of the class</a:t>
            </a:r>
          </a:p>
          <a:p>
            <a:pPr/>
          </a:p>
          <a:p>
            <a:pPr/>
            <a:r>
              <a:t>Class will get easier for consistent, hard workers and humble like you</a:t>
            </a:r>
          </a:p>
          <a:p>
            <a:pPr/>
          </a:p>
          <a:p>
            <a:pPr/>
            <a:r>
              <a:t>Here at Tech Lead Academy we want everyone to be treated EQUALLY.</a:t>
            </a:r>
          </a:p>
          <a:p>
            <a:pPr/>
          </a:p>
          <a:p>
            <a:pPr/>
          </a:p>
        </p:txBody>
      </p:sp>
      <p:pic>
        <p:nvPicPr>
          <p:cNvPr id="15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991794" y="5073129"/>
            <a:ext cx="3461272" cy="3461271"/>
          </a:xfrm>
          <a:prstGeom prst="rect">
            <a:avLst/>
          </a:prstGeom>
          <a:ln w="12700">
            <a:miter lim="400000"/>
          </a:ln>
        </p:spPr>
      </p:pic>
      <p:sp>
        <p:nvSpPr>
          <p:cNvPr id="160" name="www.techleadacademy.io…"/>
          <p:cNvSpPr txBox="1"/>
          <p:nvPr/>
        </p:nvSpPr>
        <p:spPr>
          <a:xfrm>
            <a:off x="5223433" y="9112249"/>
            <a:ext cx="2329334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40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defRPr>
            </a:pPr>
            <a:r>
              <a:t>www.techleadacademy.io</a:t>
            </a:r>
          </a:p>
          <a:p>
            <a:pPr defTabSz="457200">
              <a:lnSpc>
                <a:spcPts val="2800"/>
              </a:lnSpc>
              <a:defRPr b="0" sz="1000">
                <a:ln w="0" cap="flat">
                  <a:solidFill>
                    <a:srgbClr val="FFFFFF"/>
                  </a:solidFill>
                  <a:prstDash val="solid"/>
                  <a:miter lim="400000"/>
                </a:ln>
                <a:latin typeface="Helvetica"/>
                <a:ea typeface="Helvetica"/>
                <a:cs typeface="Helvetica"/>
                <a:sym typeface="Helvetica"/>
              </a:defRPr>
            </a:pPr>
            <a:r>
              <a:t>©2019 by TechLead Academy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Certifications"/>
          <p:cNvSpPr txBox="1"/>
          <p:nvPr>
            <p:ph type="ctrTitle"/>
          </p:nvPr>
        </p:nvSpPr>
        <p:spPr>
          <a:xfrm>
            <a:off x="1511300" y="-18034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Certifications</a:t>
            </a:r>
          </a:p>
        </p:txBody>
      </p:sp>
      <p:pic>
        <p:nvPicPr>
          <p:cNvPr id="163" name="unknown.jpg" descr="unknown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79699" y="3371990"/>
            <a:ext cx="1306811" cy="1306812"/>
          </a:xfrm>
          <a:prstGeom prst="rect">
            <a:avLst/>
          </a:prstGeom>
          <a:ln w="12700">
            <a:miter lim="400000"/>
          </a:ln>
        </p:spPr>
      </p:pic>
      <p:sp>
        <p:nvSpPr>
          <p:cNvPr id="164" name="Text"/>
          <p:cNvSpPr txBox="1"/>
          <p:nvPr/>
        </p:nvSpPr>
        <p:spPr>
          <a:xfrm>
            <a:off x="2379699" y="3232290"/>
            <a:ext cx="152401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2800"/>
              </a:lnSpc>
              <a:defRPr b="0" sz="1200">
                <a:latin typeface="Times"/>
                <a:ea typeface="Times"/>
                <a:cs typeface="Times"/>
                <a:sym typeface="Times"/>
              </a:defRPr>
            </a:lvl1pPr>
          </a:lstStyle>
          <a:p>
            <a:pPr>
              <a:defRPr sz="1466">
                <a:latin typeface="Calibri"/>
                <a:ea typeface="Calibri"/>
                <a:cs typeface="Calibri"/>
                <a:sym typeface="Calibri"/>
              </a:defRPr>
            </a:pPr>
            <a:r>
              <a:rPr sz="1200">
                <a:latin typeface="Times"/>
                <a:ea typeface="Times"/>
                <a:cs typeface="Times"/>
                <a:sym typeface="Times"/>
              </a:rPr>
              <a:t> </a:t>
            </a:r>
          </a:p>
        </p:txBody>
      </p:sp>
      <p:pic>
        <p:nvPicPr>
          <p:cNvPr id="165" name="unknown.png" descr="unknown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929099" y="3071837"/>
            <a:ext cx="1903944" cy="1907117"/>
          </a:xfrm>
          <a:prstGeom prst="rect">
            <a:avLst/>
          </a:prstGeom>
          <a:ln w="12700">
            <a:miter lim="400000"/>
          </a:ln>
        </p:spPr>
      </p:pic>
      <p:sp>
        <p:nvSpPr>
          <p:cNvPr id="166" name="Text"/>
          <p:cNvSpPr txBox="1"/>
          <p:nvPr/>
        </p:nvSpPr>
        <p:spPr>
          <a:xfrm>
            <a:off x="4564099" y="1827097"/>
            <a:ext cx="152401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2800"/>
              </a:lnSpc>
              <a:defRPr b="0" sz="1200">
                <a:latin typeface="Times"/>
                <a:ea typeface="Times"/>
                <a:cs typeface="Times"/>
                <a:sym typeface="Times"/>
              </a:defRPr>
            </a:lvl1pPr>
          </a:lstStyle>
          <a:p>
            <a:pPr>
              <a:defRPr sz="1466">
                <a:latin typeface="Calibri"/>
                <a:ea typeface="Calibri"/>
                <a:cs typeface="Calibri"/>
                <a:sym typeface="Calibri"/>
              </a:defRPr>
            </a:pPr>
            <a:r>
              <a:rPr sz="1200">
                <a:latin typeface="Times"/>
                <a:ea typeface="Times"/>
                <a:cs typeface="Times"/>
                <a:sym typeface="Times"/>
              </a:rPr>
              <a:t> </a:t>
            </a:r>
          </a:p>
        </p:txBody>
      </p:sp>
      <p:pic>
        <p:nvPicPr>
          <p:cNvPr id="167" name="unknown.png" descr="unknown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215099" y="3249145"/>
            <a:ext cx="1552502" cy="1552502"/>
          </a:xfrm>
          <a:prstGeom prst="rect">
            <a:avLst/>
          </a:prstGeom>
          <a:ln w="12700">
            <a:miter lim="400000"/>
          </a:ln>
        </p:spPr>
      </p:pic>
      <p:sp>
        <p:nvSpPr>
          <p:cNvPr id="168" name="Text"/>
          <p:cNvSpPr txBox="1"/>
          <p:nvPr/>
        </p:nvSpPr>
        <p:spPr>
          <a:xfrm>
            <a:off x="7802599" y="3249145"/>
            <a:ext cx="152401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2800"/>
              </a:lnSpc>
              <a:defRPr b="0" sz="1200">
                <a:latin typeface="Times"/>
                <a:ea typeface="Times"/>
                <a:cs typeface="Times"/>
                <a:sym typeface="Times"/>
              </a:defRPr>
            </a:lvl1pPr>
          </a:lstStyle>
          <a:p>
            <a:pPr>
              <a:defRPr sz="1466">
                <a:latin typeface="Calibri"/>
                <a:ea typeface="Calibri"/>
                <a:cs typeface="Calibri"/>
                <a:sym typeface="Calibri"/>
              </a:defRPr>
            </a:pPr>
            <a:r>
              <a:rPr sz="1200">
                <a:latin typeface="Times"/>
                <a:ea typeface="Times"/>
                <a:cs typeface="Times"/>
                <a:sym typeface="Times"/>
              </a:rPr>
              <a:t> </a:t>
            </a:r>
          </a:p>
        </p:txBody>
      </p:sp>
      <p:pic>
        <p:nvPicPr>
          <p:cNvPr id="169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458200" y="3249145"/>
            <a:ext cx="3105002" cy="1552502"/>
          </a:xfrm>
          <a:prstGeom prst="rect">
            <a:avLst/>
          </a:prstGeom>
          <a:ln w="12700">
            <a:miter lim="400000"/>
          </a:ln>
        </p:spPr>
      </p:pic>
      <p:sp>
        <p:nvSpPr>
          <p:cNvPr id="170" name="Highly Recommended Certifications to look into"/>
          <p:cNvSpPr txBox="1"/>
          <p:nvPr/>
        </p:nvSpPr>
        <p:spPr>
          <a:xfrm>
            <a:off x="2473013" y="6552191"/>
            <a:ext cx="8541374" cy="5354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900"/>
            </a:lvl1pPr>
          </a:lstStyle>
          <a:p>
            <a:pPr/>
            <a:r>
              <a:t>Highly Recommended Certifications to look into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Use your time wisely…"/>
          <p:cNvSpPr txBox="1"/>
          <p:nvPr>
            <p:ph type="subTitle" idx="1"/>
          </p:nvPr>
        </p:nvSpPr>
        <p:spPr>
          <a:xfrm>
            <a:off x="1269999" y="508000"/>
            <a:ext cx="11248233" cy="8061325"/>
          </a:xfrm>
          <a:prstGeom prst="rect">
            <a:avLst/>
          </a:prstGeom>
        </p:spPr>
        <p:txBody>
          <a:bodyPr/>
          <a:lstStyle/>
          <a:p>
            <a:pPr>
              <a:defRPr b="1" sz="4100"/>
            </a:pPr>
            <a:r>
              <a:t>Use your time wisely</a:t>
            </a:r>
          </a:p>
          <a:p>
            <a:pPr algn="l"/>
            <a:r>
              <a:t>If the class is too slow for you work on your certification (use the OCA book)</a:t>
            </a:r>
          </a:p>
          <a:p>
            <a:pPr algn="l"/>
          </a:p>
          <a:p>
            <a:pPr algn="l"/>
            <a:r>
              <a:t>You can start Preparing for mentoring. </a:t>
            </a:r>
          </a:p>
          <a:p>
            <a:pPr lvl="1" marL="958453" indent="-513953" algn="l">
              <a:buSzPct val="145000"/>
              <a:buChar char="•"/>
            </a:pPr>
            <a:r>
              <a:t>One on one or to the team </a:t>
            </a:r>
          </a:p>
          <a:p>
            <a:pPr lvl="1" indent="444500" algn="l"/>
          </a:p>
          <a:p>
            <a:pPr/>
          </a:p>
        </p:txBody>
      </p:sp>
      <p:pic>
        <p:nvPicPr>
          <p:cNvPr id="17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99122" y="4308312"/>
            <a:ext cx="7806556" cy="4391188"/>
          </a:xfrm>
          <a:prstGeom prst="rect">
            <a:avLst/>
          </a:prstGeom>
          <a:ln w="12700">
            <a:miter lim="400000"/>
          </a:ln>
        </p:spPr>
      </p:pic>
      <p:sp>
        <p:nvSpPr>
          <p:cNvPr id="174" name="www.techleadacademy.io…"/>
          <p:cNvSpPr txBox="1"/>
          <p:nvPr/>
        </p:nvSpPr>
        <p:spPr>
          <a:xfrm>
            <a:off x="5223433" y="9112249"/>
            <a:ext cx="2329334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40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defRPr>
            </a:pPr>
            <a:r>
              <a:t>www.techleadacademy.io</a:t>
            </a:r>
          </a:p>
          <a:p>
            <a:pPr defTabSz="457200">
              <a:lnSpc>
                <a:spcPts val="2800"/>
              </a:lnSpc>
              <a:defRPr b="0" sz="1000">
                <a:ln w="0" cap="flat">
                  <a:solidFill>
                    <a:srgbClr val="FFFFFF"/>
                  </a:solidFill>
                  <a:prstDash val="solid"/>
                  <a:miter lim="400000"/>
                </a:ln>
                <a:latin typeface="Helvetica"/>
                <a:ea typeface="Helvetica"/>
                <a:cs typeface="Helvetica"/>
                <a:sym typeface="Helvetica"/>
              </a:defRPr>
            </a:pPr>
            <a:r>
              <a:t>©2019 by TechLead Academy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